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ustom.xml" ContentType="application/vnd.openxmlformats-officedocument.custom-propertie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4" r:id="rId1"/>
    <p:sldMasterId id="2147483666" r:id="rId2"/>
  </p:sldMasterIdLst>
  <p:notesMasterIdLst>
    <p:notesMasterId r:id="rId24"/>
  </p:notesMasterIdLst>
  <p:sldIdLst>
    <p:sldId id="282" r:id="rId3"/>
    <p:sldId id="283" r:id="rId4"/>
    <p:sldId id="292" r:id="rId5"/>
    <p:sldId id="293" r:id="rId6"/>
    <p:sldId id="294" r:id="rId7"/>
    <p:sldId id="295" r:id="rId8"/>
    <p:sldId id="296" r:id="rId9"/>
    <p:sldId id="297" r:id="rId10"/>
    <p:sldId id="298" r:id="rId11"/>
    <p:sldId id="299" r:id="rId12"/>
    <p:sldId id="300" r:id="rId13"/>
    <p:sldId id="285" r:id="rId14"/>
    <p:sldId id="286" r:id="rId15"/>
    <p:sldId id="291" r:id="rId16"/>
    <p:sldId id="289" r:id="rId17"/>
    <p:sldId id="290" r:id="rId18"/>
    <p:sldId id="302" r:id="rId19"/>
    <p:sldId id="301" r:id="rId20"/>
    <p:sldId id="268" r:id="rId21"/>
    <p:sldId id="287" r:id="rId22"/>
    <p:sldId id="279" r:id="rId2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FF"/>
    <a:srgbClr val="3B9636"/>
    <a:srgbClr val="993300"/>
    <a:srgbClr val="800000"/>
    <a:srgbClr val="99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70016" autoAdjust="0"/>
  </p:normalViewPr>
  <p:slideViewPr>
    <p:cSldViewPr>
      <p:cViewPr varScale="1">
        <p:scale>
          <a:sx n="51" d="100"/>
          <a:sy n="51" d="100"/>
        </p:scale>
        <p:origin x="-516"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9A10AB13-F5D6-408A-A293-E10969F6EBD7}" type="datetimeFigureOut">
              <a:rPr lang="en-US"/>
              <a:pPr>
                <a:defRPr/>
              </a:pPr>
              <a:t>2/24/2010</a:t>
            </a:fld>
            <a:endParaRPr lang="en-C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CA"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CA"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B92474BC-4FE8-4CC6-B082-376809CF37BE}" type="slidenum">
              <a:rPr lang="en-CA"/>
              <a:pPr>
                <a:defRPr/>
              </a:pPr>
              <a:t>‹#›</a:t>
            </a:fld>
            <a:endParaRPr lang="en-CA"/>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4657D42C-40B4-43C3-B067-E39D0FD1B71D}" type="slidenum">
              <a:rPr lang="en-CA" sz="1200"/>
              <a:pPr algn="r"/>
              <a:t>1</a:t>
            </a:fld>
            <a:endParaRPr lang="en-CA" sz="1200"/>
          </a:p>
        </p:txBody>
      </p:sp>
      <p:sp>
        <p:nvSpPr>
          <p:cNvPr id="19458"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9459"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marL="228600" indent="-228600" eaLnBrk="1" hangingPunct="1"/>
            <a:r>
              <a:rPr lang="en-CA" b="1" smtClean="0"/>
              <a:t>PREP:</a:t>
            </a:r>
          </a:p>
          <a:p>
            <a:pPr marL="228600" indent="-228600" eaLnBrk="1" hangingPunct="1">
              <a:buFontTx/>
              <a:buChar char="•"/>
            </a:pPr>
            <a:r>
              <a:rPr lang="en-CA" smtClean="0"/>
              <a:t>DC nutrition month posters</a:t>
            </a:r>
          </a:p>
          <a:p>
            <a:pPr marL="228600" indent="-228600" eaLnBrk="1" hangingPunct="1">
              <a:buFontTx/>
              <a:buChar char="•"/>
            </a:pPr>
            <a:r>
              <a:rPr lang="en-CA" smtClean="0"/>
              <a:t>Sarah Wilson’s thesis</a:t>
            </a:r>
          </a:p>
          <a:p>
            <a:pPr marL="228600" indent="-228600" eaLnBrk="1" hangingPunct="1">
              <a:buFontTx/>
              <a:buChar char="•"/>
            </a:pPr>
            <a:r>
              <a:rPr lang="en-CA" smtClean="0"/>
              <a:t>tarp</a:t>
            </a:r>
          </a:p>
          <a:p>
            <a:pPr marL="228600" indent="-228600" eaLnBrk="1" hangingPunct="1">
              <a:buFontTx/>
              <a:buChar char="•"/>
            </a:pPr>
            <a:r>
              <a:rPr lang="en-CA" smtClean="0"/>
              <a:t>Yogurt containers</a:t>
            </a:r>
          </a:p>
          <a:p>
            <a:pPr marL="228600" indent="-228600" eaLnBrk="1" hangingPunct="1">
              <a:buFontTx/>
              <a:buChar char="•"/>
            </a:pPr>
            <a:r>
              <a:rPr lang="en-CA" smtClean="0"/>
              <a:t>Dirt</a:t>
            </a:r>
          </a:p>
          <a:p>
            <a:pPr marL="228600" indent="-228600" eaLnBrk="1" hangingPunct="1">
              <a:buFontTx/>
              <a:buChar char="•"/>
            </a:pPr>
            <a:r>
              <a:rPr lang="en-CA" smtClean="0"/>
              <a:t>Trowel</a:t>
            </a:r>
          </a:p>
          <a:p>
            <a:pPr marL="228600" indent="-228600" eaLnBrk="1" hangingPunct="1">
              <a:buFontTx/>
              <a:buChar char="•"/>
            </a:pPr>
            <a:r>
              <a:rPr lang="en-CA" smtClean="0"/>
              <a:t>Seeds</a:t>
            </a:r>
          </a:p>
          <a:p>
            <a:pPr marL="228600" indent="-228600" eaLnBrk="1" hangingPunct="1">
              <a:buFontTx/>
              <a:buChar char="•"/>
            </a:pPr>
            <a:r>
              <a:rPr lang="en-CA" smtClean="0"/>
              <a:t>Water spray bottle</a:t>
            </a:r>
          </a:p>
          <a:p>
            <a:pPr marL="228600" indent="-228600" eaLnBrk="1" hangingPunct="1">
              <a:buFontTx/>
              <a:buChar char="•"/>
            </a:pPr>
            <a:r>
              <a:rPr lang="en-CA" smtClean="0"/>
              <a:t>Pop bottle of water</a:t>
            </a:r>
          </a:p>
          <a:p>
            <a:pPr marL="228600" indent="-228600" eaLnBrk="1" hangingPunct="1">
              <a:buFontTx/>
              <a:buChar char="•"/>
            </a:pPr>
            <a:r>
              <a:rPr lang="en-CA" smtClean="0"/>
              <a:t>Popsicle sticks for labelling</a:t>
            </a:r>
          </a:p>
          <a:p>
            <a:pPr marL="228600" indent="-228600" eaLnBrk="1" hangingPunct="1">
              <a:buFontTx/>
              <a:buChar char="•"/>
            </a:pPr>
            <a:r>
              <a:rPr lang="en-CA" smtClean="0"/>
              <a:t>Fine tip marker</a:t>
            </a:r>
          </a:p>
          <a:p>
            <a:pPr marL="228600" indent="-228600" eaLnBrk="1" hangingPunct="1">
              <a:buFontTx/>
              <a:buChar char="•"/>
            </a:pPr>
            <a:r>
              <a:rPr lang="en-CA" smtClean="0"/>
              <a:t>Herb info handouts</a:t>
            </a:r>
          </a:p>
          <a:p>
            <a:pPr marL="228600" indent="-228600" eaLnBrk="1" hangingPunct="1">
              <a:buFontTx/>
              <a:buChar char="•"/>
            </a:pPr>
            <a:endParaRPr lang="en-CA" smtClean="0"/>
          </a:p>
          <a:p>
            <a:pPr marL="228600" indent="-228600" eaLnBrk="1" hangingPunct="1"/>
            <a:r>
              <a:rPr lang="en-CA" smtClean="0"/>
              <a:t>Ask audience who gardens?  Wants to learn more about gardening?  Hopes to have time to garden when they retire?</a:t>
            </a:r>
          </a:p>
          <a:p>
            <a:pPr marL="228600" indent="-228600" eaLnBrk="1" hangingPunct="1"/>
            <a:endParaRPr lang="en-CA" smtClean="0"/>
          </a:p>
          <a:p>
            <a:pPr marL="228600" indent="-228600" eaLnBrk="1" hangingPunct="1"/>
            <a:r>
              <a:rPr lang="en-CA" smtClean="0"/>
              <a:t>A community garden is a plot of land where community residents gather to grow food together, typically in an urban setting (4). </a:t>
            </a:r>
          </a:p>
          <a:p>
            <a:pPr marL="228600" indent="-228600" eaLnBrk="1" hangingPunct="1"/>
            <a:endParaRPr lang="en-CA" smtClean="0"/>
          </a:p>
          <a:p>
            <a:pPr marL="228600" indent="-228600" eaLnBrk="1" hangingPunct="1"/>
            <a:r>
              <a:rPr lang="en-CA" smtClean="0"/>
              <a:t>The idea of community gardens has been around for decades and in the 1930s and 1970s there were waves of</a:t>
            </a:r>
          </a:p>
          <a:p>
            <a:pPr marL="228600" indent="-228600" eaLnBrk="1" hangingPunct="1"/>
            <a:r>
              <a:rPr lang="en-CA" smtClean="0"/>
              <a:t>community gardens, as these were times of depression or declined economy and community gardens were seen as a way to help reduce the cost of food for a household (5)</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noRot="1" noChangeAspect="1" noTextEdit="1"/>
          </p:cNvSpPr>
          <p:nvPr>
            <p:ph type="sldImg"/>
          </p:nvPr>
        </p:nvSpPr>
        <p:spPr bwMode="auto">
          <a:noFill/>
          <a:ln>
            <a:solidFill>
              <a:srgbClr val="000000"/>
            </a:solidFill>
            <a:miter lim="800000"/>
            <a:headEnd/>
            <a:tailEnd/>
          </a:ln>
        </p:spPr>
      </p:sp>
      <p:sp>
        <p:nvSpPr>
          <p:cNvPr id="38914" name="Rectangle 3"/>
          <p:cNvSpPr>
            <a:spLocks noGrp="1"/>
          </p:cNvSpPr>
          <p:nvPr>
            <p:ph type="body" idx="1"/>
          </p:nvPr>
        </p:nvSpPr>
        <p:spPr bwMode="auto">
          <a:xfrm>
            <a:off x="914400" y="4343400"/>
            <a:ext cx="5029200" cy="4114800"/>
          </a:xfrm>
          <a:noFill/>
        </p:spPr>
        <p:txBody>
          <a:bodyPr wrap="square" numCol="1" anchor="t" anchorCtr="0" compatLnSpc="1">
            <a:prstTxWarp prst="textNoShape">
              <a:avLst/>
            </a:prstTxWarp>
          </a:bodyPr>
          <a:lstStyle/>
          <a:p>
            <a:pPr eaLnBrk="1" hangingPunct="1"/>
            <a:r>
              <a:rPr lang="en-US" smtClean="0"/>
              <a:t>Local does not necessarily have to be restricted to political boundaries… Maine is closer than Nfld.</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2"/>
          <p:cNvSpPr>
            <a:spLocks noGrp="1" noRot="1" noChangeAspect="1" noTextEdit="1"/>
          </p:cNvSpPr>
          <p:nvPr>
            <p:ph type="sldImg"/>
          </p:nvPr>
        </p:nvSpPr>
        <p:spPr bwMode="auto">
          <a:noFill/>
          <a:ln>
            <a:solidFill>
              <a:srgbClr val="000000"/>
            </a:solidFill>
            <a:miter lim="800000"/>
            <a:headEnd/>
            <a:tailEnd/>
          </a:ln>
        </p:spPr>
      </p:sp>
      <p:sp>
        <p:nvSpPr>
          <p:cNvPr id="43010" name="Rectangle 3"/>
          <p:cNvSpPr>
            <a:spLocks noGrp="1"/>
          </p:cNvSpPr>
          <p:nvPr>
            <p:ph type="body" idx="1"/>
          </p:nvPr>
        </p:nvSpPr>
        <p:spPr bwMode="auto">
          <a:noFill/>
        </p:spPr>
        <p:txBody>
          <a:bodyPr wrap="square" numCol="1" anchor="t" anchorCtr="0" compatLnSpc="1">
            <a:prstTxWarp prst="textNoShape">
              <a:avLst/>
            </a:prstTxWarp>
          </a:bodyPr>
          <a:lstStyle/>
          <a:p>
            <a:pPr marL="228600" indent="-228600" eaLnBrk="1" hangingPunct="1">
              <a:spcBef>
                <a:spcPct val="0"/>
              </a:spcBef>
            </a:pPr>
            <a:r>
              <a:rPr lang="en-CA" smtClean="0"/>
              <a:t>AHN – b/c many health and nutritional benefits related to participating in a gardening program, experienced at both the individual and community level.  These will be explored shortly</a:t>
            </a:r>
          </a:p>
          <a:p>
            <a:pPr marL="228600" indent="-228600" eaLnBrk="1" hangingPunct="1">
              <a:spcBef>
                <a:spcPct val="0"/>
              </a:spcBef>
            </a:pPr>
            <a:endParaRPr lang="en-CA" smtClean="0"/>
          </a:p>
          <a:p>
            <a:pPr marL="228600" indent="-228600" eaLnBrk="1" hangingPunct="1">
              <a:spcBef>
                <a:spcPct val="0"/>
              </a:spcBef>
            </a:pPr>
            <a:r>
              <a:rPr lang="en-CA" smtClean="0"/>
              <a:t>BIOL – expertise in soil, plants and vegetation, as well as the climate’s impact on both</a:t>
            </a:r>
          </a:p>
          <a:p>
            <a:pPr marL="228600" indent="-228600" eaLnBrk="1" hangingPunct="1">
              <a:spcBef>
                <a:spcPct val="0"/>
              </a:spcBef>
            </a:pPr>
            <a:endParaRPr lang="en-CA"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2"/>
          <p:cNvSpPr>
            <a:spLocks noGrp="1" noRot="1" noChangeAspect="1" noTextEdit="1"/>
          </p:cNvSpPr>
          <p:nvPr>
            <p:ph type="sldImg"/>
          </p:nvPr>
        </p:nvSpPr>
        <p:spPr bwMode="auto">
          <a:noFill/>
          <a:ln>
            <a:solidFill>
              <a:srgbClr val="000000"/>
            </a:solidFill>
            <a:miter lim="800000"/>
            <a:headEnd/>
            <a:tailEnd/>
          </a:ln>
        </p:spPr>
      </p:sp>
      <p:sp>
        <p:nvSpPr>
          <p:cNvPr id="45058"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lnSpc>
                <a:spcPct val="90000"/>
              </a:lnSpc>
              <a:spcAft>
                <a:spcPts val="1200"/>
              </a:spcAft>
            </a:pPr>
            <a:r>
              <a:rPr lang="en-CA" smtClean="0"/>
              <a:t>Informal interviews with Grounds Department</a:t>
            </a:r>
          </a:p>
          <a:p>
            <a:pPr eaLnBrk="1" hangingPunct="1">
              <a:lnSpc>
                <a:spcPct val="90000"/>
              </a:lnSpc>
              <a:spcAft>
                <a:spcPts val="1200"/>
              </a:spcAft>
            </a:pPr>
            <a:r>
              <a:rPr lang="en-CA" smtClean="0"/>
              <a:t>Semi-structured interviews with all AHN faculty and 2 Biology faculty</a:t>
            </a:r>
          </a:p>
          <a:p>
            <a:pPr eaLnBrk="1" hangingPunct="1">
              <a:lnSpc>
                <a:spcPct val="90000"/>
              </a:lnSpc>
              <a:spcBef>
                <a:spcPct val="0"/>
              </a:spcBef>
            </a:pPr>
            <a:endParaRPr lang="en-CA" sz="1000" smtClean="0"/>
          </a:p>
          <a:p>
            <a:pPr eaLnBrk="1" hangingPunct="1">
              <a:lnSpc>
                <a:spcPct val="90000"/>
              </a:lnSpc>
              <a:spcBef>
                <a:spcPct val="0"/>
              </a:spcBef>
            </a:pPr>
            <a:r>
              <a:rPr lang="en-CA" sz="1000" smtClean="0"/>
              <a:t>Grounds has already been contacted, as meetings have already been held, to determine if it is possible… from this we have learned that Grounds is willing to donate some land, as long as full responsibility is taken by department(s) and/or individuals</a:t>
            </a:r>
          </a:p>
          <a:p>
            <a:pPr eaLnBrk="1" hangingPunct="1">
              <a:lnSpc>
                <a:spcPct val="90000"/>
              </a:lnSpc>
              <a:spcBef>
                <a:spcPct val="0"/>
              </a:spcBef>
            </a:pPr>
            <a:r>
              <a:rPr lang="en-CA" sz="1000" smtClean="0"/>
              <a:t>The land they have suggested is part of the president’s garden, located at the Meadows… After visiting this site in the fall, it is evident that it is slightly overgrown</a:t>
            </a:r>
          </a:p>
          <a:p>
            <a:pPr eaLnBrk="1" hangingPunct="1">
              <a:lnSpc>
                <a:spcPct val="90000"/>
              </a:lnSpc>
              <a:spcBef>
                <a:spcPct val="0"/>
              </a:spcBef>
            </a:pPr>
            <a:endParaRPr lang="en-CA" sz="1000" smtClean="0"/>
          </a:p>
          <a:p>
            <a:pPr eaLnBrk="1" hangingPunct="1">
              <a:lnSpc>
                <a:spcPct val="90000"/>
              </a:lnSpc>
            </a:pPr>
            <a:r>
              <a:rPr lang="en-CA" sz="1000" b="1" smtClean="0"/>
              <a:t>Sixteen invitations to participate in an interview were delivered</a:t>
            </a:r>
            <a:r>
              <a:rPr lang="en-CA" sz="1000" smtClean="0"/>
              <a:t> via email and inter-campus mail to seven full time faculty and staff from the Biology department, and nine from the Applied Human Nutrition Department. Five Applied Human Nutrition Department members participated in face-to-face interviews and two members submitted written answers on the interview guide (one submission was returned anonymously).</a:t>
            </a:r>
          </a:p>
          <a:p>
            <a:pPr eaLnBrk="1" hangingPunct="1">
              <a:lnSpc>
                <a:spcPct val="90000"/>
              </a:lnSpc>
            </a:pPr>
            <a:endParaRPr lang="en-CA" sz="1000" smtClean="0"/>
          </a:p>
          <a:p>
            <a:pPr eaLnBrk="1" hangingPunct="1">
              <a:lnSpc>
                <a:spcPct val="90000"/>
              </a:lnSpc>
            </a:pPr>
            <a:r>
              <a:rPr lang="en-CA" sz="1000" smtClean="0"/>
              <a:t>Therefore, </a:t>
            </a:r>
            <a:r>
              <a:rPr lang="en-CA" sz="1000" b="1" smtClean="0"/>
              <a:t>seven</a:t>
            </a:r>
            <a:r>
              <a:rPr lang="en-CA" sz="1000" smtClean="0"/>
              <a:t> out of nine full time faculty and staff of the Applied Human Nutrition department participated in the research, the remaining two were on sabbatical at the time of the study. </a:t>
            </a:r>
          </a:p>
          <a:p>
            <a:pPr eaLnBrk="1" hangingPunct="1">
              <a:lnSpc>
                <a:spcPct val="90000"/>
              </a:lnSpc>
            </a:pPr>
            <a:endParaRPr lang="en-CA" sz="1000" smtClean="0"/>
          </a:p>
          <a:p>
            <a:pPr eaLnBrk="1" hangingPunct="1">
              <a:lnSpc>
                <a:spcPct val="90000"/>
              </a:lnSpc>
            </a:pPr>
            <a:r>
              <a:rPr lang="en-CA" sz="1000" smtClean="0"/>
              <a:t>From the Biology department, one face-to-face interview was conducted, and one answered interview guide was returned via inter-campus mail. One Biology faculty member was on sabbatical at the time of the study. </a:t>
            </a:r>
          </a:p>
          <a:p>
            <a:pPr eaLnBrk="1" hangingPunct="1">
              <a:lnSpc>
                <a:spcPct val="90000"/>
              </a:lnSpc>
            </a:pPr>
            <a:endParaRPr lang="en-CA" sz="1000" smtClean="0"/>
          </a:p>
          <a:p>
            <a:pPr eaLnBrk="1" hangingPunct="1">
              <a:lnSpc>
                <a:spcPct val="90000"/>
              </a:lnSpc>
            </a:pPr>
            <a:r>
              <a:rPr lang="en-CA" sz="1000" b="1" smtClean="0"/>
              <a:t>In total there were nine participants in this study.</a:t>
            </a:r>
          </a:p>
          <a:p>
            <a:pPr eaLnBrk="1" hangingPunct="1">
              <a:lnSpc>
                <a:spcPct val="90000"/>
              </a:lnSpc>
              <a:spcBef>
                <a:spcPct val="0"/>
              </a:spcBef>
            </a:pPr>
            <a:endParaRPr lang="en-CA" sz="1000" b="1" smtClean="0"/>
          </a:p>
          <a:p>
            <a:pPr eaLnBrk="1" hangingPunct="1">
              <a:lnSpc>
                <a:spcPct val="90000"/>
              </a:lnSpc>
              <a:spcAft>
                <a:spcPts val="1200"/>
              </a:spcAft>
            </a:pPr>
            <a:endParaRPr lang="en-CA" smtClean="0"/>
          </a:p>
          <a:p>
            <a:pPr eaLnBrk="1" hangingPunct="1">
              <a:lnSpc>
                <a:spcPct val="90000"/>
              </a:lnSpc>
            </a:pPr>
            <a:endParaRPr lang="en-US" sz="100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noRot="1" noChangeAspect="1" noTextEdit="1"/>
          </p:cNvSpPr>
          <p:nvPr>
            <p:ph type="sldImg"/>
          </p:nvPr>
        </p:nvSpPr>
        <p:spPr bwMode="auto">
          <a:noFill/>
          <a:ln>
            <a:solidFill>
              <a:srgbClr val="000000"/>
            </a:solidFill>
            <a:miter lim="800000"/>
            <a:headEnd/>
            <a:tailEnd/>
          </a:ln>
        </p:spPr>
      </p:sp>
      <p:sp>
        <p:nvSpPr>
          <p:cNvPr id="47106"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smtClean="0"/>
              <a:t>Tanya came on board Oct 2009</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2"/>
          <p:cNvSpPr>
            <a:spLocks noGrp="1" noRot="1" noChangeAspect="1" noTextEdit="1"/>
          </p:cNvSpPr>
          <p:nvPr>
            <p:ph type="sldImg"/>
          </p:nvPr>
        </p:nvSpPr>
        <p:spPr bwMode="auto">
          <a:noFill/>
          <a:ln>
            <a:solidFill>
              <a:srgbClr val="000000"/>
            </a:solidFill>
            <a:miter lim="800000"/>
            <a:headEnd/>
            <a:tailEnd/>
          </a:ln>
        </p:spPr>
      </p:sp>
      <p:sp>
        <p:nvSpPr>
          <p:cNvPr id="50178" name="Rectangle 3"/>
          <p:cNvSpPr>
            <a:spLocks noGrp="1"/>
          </p:cNvSpPr>
          <p:nvPr>
            <p:ph type="body" idx="1"/>
          </p:nvPr>
        </p:nvSpPr>
        <p:spPr bwMode="auto">
          <a:noFill/>
        </p:spPr>
        <p:txBody>
          <a:bodyPr wrap="square" numCol="1" anchor="t" anchorCtr="0" compatLnSpc="1">
            <a:prstTxWarp prst="textNoShape">
              <a:avLst/>
            </a:prstTxWarp>
          </a:bodyPr>
          <a:lstStyle/>
          <a:p>
            <a:pPr marL="762000" lvl="1" indent="-304800" eaLnBrk="1" hangingPunct="1">
              <a:lnSpc>
                <a:spcPct val="90000"/>
              </a:lnSpc>
            </a:pPr>
            <a:r>
              <a:rPr lang="en-CA" sz="1000" smtClean="0"/>
              <a:t>Education</a:t>
            </a:r>
          </a:p>
          <a:p>
            <a:pPr marL="1219200" lvl="2" indent="-304800" eaLnBrk="1" hangingPunct="1">
              <a:lnSpc>
                <a:spcPct val="90000"/>
              </a:lnSpc>
            </a:pPr>
            <a:r>
              <a:rPr lang="en-CA" sz="1000" smtClean="0"/>
              <a:t>The Community Garden will act as a tool for any Academic Department that wishes to incorporate it into their curriculum. .</a:t>
            </a:r>
          </a:p>
          <a:p>
            <a:pPr marL="762000" lvl="1" indent="-304800" eaLnBrk="1" hangingPunct="1">
              <a:lnSpc>
                <a:spcPct val="90000"/>
              </a:lnSpc>
            </a:pPr>
            <a:r>
              <a:rPr lang="en-CA" sz="1000" smtClean="0"/>
              <a:t>Food Security</a:t>
            </a:r>
          </a:p>
          <a:p>
            <a:pPr marL="1219200" lvl="2" indent="-304800" eaLnBrk="1" hangingPunct="1">
              <a:lnSpc>
                <a:spcPct val="90000"/>
              </a:lnSpc>
            </a:pPr>
            <a:r>
              <a:rPr lang="en-CA" sz="1000" smtClean="0"/>
              <a:t>The Community Garden will provide part of its harvest to the Students’ Union Food Resource Centre and Feed Nova Scotia, thus increasing access to fresh local produce to students and citizens in need.</a:t>
            </a:r>
          </a:p>
          <a:p>
            <a:pPr marL="762000" lvl="1" indent="-304800" eaLnBrk="1" hangingPunct="1">
              <a:lnSpc>
                <a:spcPct val="90000"/>
              </a:lnSpc>
            </a:pPr>
            <a:r>
              <a:rPr lang="en-CA" sz="1000" smtClean="0"/>
              <a:t>Campus Beautification</a:t>
            </a:r>
          </a:p>
          <a:p>
            <a:pPr marL="1219200" lvl="2" indent="-304800" eaLnBrk="1" hangingPunct="1">
              <a:lnSpc>
                <a:spcPct val="90000"/>
              </a:lnSpc>
            </a:pPr>
            <a:r>
              <a:rPr lang="en-CA" sz="1000" smtClean="0"/>
              <a:t>The Community Garden Coordinator will cultivate several indoor garden areas on campus to improve the buildings’ atmosphere.</a:t>
            </a:r>
          </a:p>
          <a:p>
            <a:pPr marL="762000" lvl="1" indent="-304800" eaLnBrk="1" hangingPunct="1">
              <a:lnSpc>
                <a:spcPct val="90000"/>
              </a:lnSpc>
            </a:pPr>
            <a:r>
              <a:rPr lang="en-CA" sz="1000" smtClean="0"/>
              <a:t>Community Building</a:t>
            </a:r>
          </a:p>
          <a:p>
            <a:pPr marL="1219200" lvl="2" indent="-304800" eaLnBrk="1" hangingPunct="1">
              <a:lnSpc>
                <a:spcPct val="90000"/>
              </a:lnSpc>
            </a:pPr>
            <a:r>
              <a:rPr lang="en-CA" sz="1000" smtClean="0"/>
              <a:t>The Community Garden will have plots allocated for the use of any and all Academic and Administrative departments and neighbouring individuals and organizations. </a:t>
            </a:r>
          </a:p>
          <a:p>
            <a:pPr marL="762000" lvl="1" indent="-304800" eaLnBrk="1" hangingPunct="1">
              <a:lnSpc>
                <a:spcPct val="90000"/>
              </a:lnSpc>
            </a:pPr>
            <a:r>
              <a:rPr lang="en-CA" sz="1000" smtClean="0"/>
              <a:t>Physical Therapy</a:t>
            </a:r>
          </a:p>
          <a:p>
            <a:pPr marL="1219200" lvl="2" indent="-304800" eaLnBrk="1" hangingPunct="1">
              <a:lnSpc>
                <a:spcPct val="90000"/>
              </a:lnSpc>
            </a:pPr>
            <a:r>
              <a:rPr lang="en-CA" sz="1000" smtClean="0"/>
              <a:t>As gardening is excellent physical activity, the garden will be open to anyone who wishes to access it.</a:t>
            </a:r>
          </a:p>
          <a:p>
            <a:pPr marL="762000" lvl="1" indent="-304800" eaLnBrk="1" hangingPunct="1">
              <a:lnSpc>
                <a:spcPct val="90000"/>
              </a:lnSpc>
            </a:pPr>
            <a:r>
              <a:rPr lang="en-CA" sz="1000" smtClean="0"/>
              <a:t>Sustainability</a:t>
            </a:r>
          </a:p>
          <a:p>
            <a:pPr marL="1219200" lvl="2" indent="-304800" eaLnBrk="1" hangingPunct="1">
              <a:lnSpc>
                <a:spcPct val="90000"/>
              </a:lnSpc>
            </a:pPr>
            <a:r>
              <a:rPr lang="en-CA" sz="1000" smtClean="0"/>
              <a:t>The community garden will potentially partnerseek partnerships with Aramark, Vincent’s Restaurant, Applied Human Nutrition food labs, and any other parties who request fresh produce/herbs; providing income to help sustain garden costs.</a:t>
            </a:r>
          </a:p>
          <a:p>
            <a:pPr marL="1219200" lvl="2" indent="-304800" eaLnBrk="1" hangingPunct="1">
              <a:lnSpc>
                <a:spcPct val="90000"/>
              </a:lnSpc>
            </a:pPr>
            <a:r>
              <a:rPr lang="en-CA" sz="1000" smtClean="0"/>
              <a:t>The garden will use compost generated from Grounds Department clean-up (e.g. leaves) as fertilizer.</a:t>
            </a:r>
            <a:endParaRPr lang="en-US" sz="100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2"/>
          <p:cNvSpPr>
            <a:spLocks noGrp="1" noRot="1" noChangeAspect="1" noTextEdit="1"/>
          </p:cNvSpPr>
          <p:nvPr>
            <p:ph type="sldImg"/>
          </p:nvPr>
        </p:nvSpPr>
        <p:spPr bwMode="auto">
          <a:noFill/>
          <a:ln>
            <a:solidFill>
              <a:srgbClr val="000000"/>
            </a:solidFill>
            <a:miter lim="800000"/>
            <a:headEnd/>
            <a:tailEnd/>
          </a:ln>
        </p:spPr>
      </p:sp>
      <p:sp>
        <p:nvSpPr>
          <p:cNvPr id="54274"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CA" smtClean="0"/>
              <a:t>Individual &amp; household food security – causes an increase because it allows an individual or household to reduce the budget they set aside for food as it not only reduces the amount of funds necessary to purchase food, but also reduces transportation costs associated with the travel to and from grocery stores</a:t>
            </a:r>
          </a:p>
          <a:p>
            <a:pPr eaLnBrk="1" hangingPunct="1">
              <a:spcBef>
                <a:spcPct val="0"/>
              </a:spcBef>
            </a:pPr>
            <a:endParaRPr lang="en-CA" smtClean="0"/>
          </a:p>
          <a:p>
            <a:pPr eaLnBrk="1" hangingPunct="1">
              <a:spcBef>
                <a:spcPct val="0"/>
              </a:spcBef>
            </a:pPr>
            <a:r>
              <a:rPr lang="en-CA" smtClean="0"/>
              <a:t>Veg &amp; fruit – increases number of servings than participants had prior to gardening</a:t>
            </a:r>
          </a:p>
          <a:p>
            <a:pPr eaLnBrk="1" hangingPunct="1">
              <a:spcBef>
                <a:spcPct val="0"/>
              </a:spcBef>
            </a:pPr>
            <a:endParaRPr lang="en-CA" smtClean="0"/>
          </a:p>
          <a:p>
            <a:pPr eaLnBrk="1" hangingPunct="1">
              <a:spcBef>
                <a:spcPct val="0"/>
              </a:spcBef>
            </a:pPr>
            <a:r>
              <a:rPr lang="en-CA" smtClean="0"/>
              <a:t>Physical activity – participants were found to increase number of physical activity sessions per week sense participating in c.g.</a:t>
            </a:r>
          </a:p>
          <a:p>
            <a:pPr eaLnBrk="1" hangingPunct="1">
              <a:spcBef>
                <a:spcPct val="0"/>
              </a:spcBef>
            </a:pPr>
            <a:endParaRPr lang="en-CA" smtClean="0"/>
          </a:p>
          <a:p>
            <a:pPr eaLnBrk="1" hangingPunct="1">
              <a:spcBef>
                <a:spcPct val="0"/>
              </a:spcBef>
            </a:pPr>
            <a:r>
              <a:rPr lang="en-CA" smtClean="0"/>
              <a:t>Democratic culture – c.g. Provides participants with an increased sense of feeling that they are able to influence political affairs within the garden.  And are able to practice and reproduce democratic cultures</a:t>
            </a:r>
          </a:p>
          <a:p>
            <a:pPr eaLnBrk="1" hangingPunct="1">
              <a:spcBef>
                <a:spcPct val="0"/>
              </a:spcBef>
            </a:pPr>
            <a:endParaRPr lang="en-CA" smtClean="0"/>
          </a:p>
          <a:p>
            <a:pPr eaLnBrk="1" hangingPunct="1">
              <a:spcBef>
                <a:spcPct val="0"/>
              </a:spcBef>
            </a:pPr>
            <a:r>
              <a:rPr lang="en-CA" smtClean="0"/>
              <a:t>Social capital – participants increase their personal networks as they rely on an array of people for maintenance.  This allows participants to gain social capital, it may be tangible items or network connections.</a:t>
            </a:r>
          </a:p>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noRot="1" noChangeAspect="1" noTextEdit="1"/>
          </p:cNvSpPr>
          <p:nvPr>
            <p:ph type="sldImg"/>
          </p:nvPr>
        </p:nvSpPr>
        <p:spPr bwMode="auto">
          <a:noFill/>
          <a:ln>
            <a:solidFill>
              <a:srgbClr val="000000"/>
            </a:solidFill>
            <a:miter lim="800000"/>
            <a:headEnd/>
            <a:tailEnd/>
          </a:ln>
        </p:spPr>
      </p:sp>
      <p:sp>
        <p:nvSpPr>
          <p:cNvPr id="22530" name="Rectangle 3"/>
          <p:cNvSpPr>
            <a:spLocks noGrp="1"/>
          </p:cNvSpPr>
          <p:nvPr>
            <p:ph type="body" idx="1"/>
          </p:nvPr>
        </p:nvSpPr>
        <p:spPr bwMode="auto">
          <a:xfrm>
            <a:off x="914400" y="4343400"/>
            <a:ext cx="5029200" cy="4114800"/>
          </a:xfrm>
          <a:noFill/>
        </p:spPr>
        <p:txBody>
          <a:bodyPr wrap="square" numCol="1" anchor="t" anchorCtr="0" compatLnSpc="1">
            <a:prstTxWarp prst="textNoShape">
              <a:avLst/>
            </a:prstTxWarp>
          </a:bodyPr>
          <a:lstStyle/>
          <a:p>
            <a:pPr eaLnBrk="1" hangingPunct="1"/>
            <a:r>
              <a:rPr lang="en-US" b="1" smtClean="0"/>
              <a:t>How would you define food security?</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2"/>
          <p:cNvSpPr>
            <a:spLocks noGrp="1" noRot="1" noChangeAspect="1" noTextEdit="1"/>
          </p:cNvSpPr>
          <p:nvPr>
            <p:ph type="sldImg"/>
          </p:nvPr>
        </p:nvSpPr>
        <p:spPr bwMode="auto">
          <a:noFill/>
          <a:ln>
            <a:solidFill>
              <a:srgbClr val="000000"/>
            </a:solidFill>
            <a:miter lim="800000"/>
            <a:headEnd/>
            <a:tailEnd/>
          </a:ln>
        </p:spPr>
      </p:sp>
      <p:sp>
        <p:nvSpPr>
          <p:cNvPr id="24578" name="Rectangle 3"/>
          <p:cNvSpPr>
            <a:spLocks noGrp="1"/>
          </p:cNvSpPr>
          <p:nvPr>
            <p:ph type="body" idx="1"/>
          </p:nvPr>
        </p:nvSpPr>
        <p:spPr bwMode="auto">
          <a:xfrm>
            <a:off x="914400" y="4343400"/>
            <a:ext cx="5029200" cy="4114800"/>
          </a:xfrm>
          <a:noFill/>
        </p:spPr>
        <p:txBody>
          <a:bodyPr wrap="square" numCol="1" anchor="t" anchorCtr="0" compatLnSpc="1">
            <a:prstTxWarp prst="textNoShape">
              <a:avLst/>
            </a:prstTxWarp>
          </a:bodyPr>
          <a:lstStyle/>
          <a:p>
            <a:pPr eaLnBrk="1" hangingPunct="1"/>
            <a:r>
              <a:rPr lang="en-US" sz="1000" smtClean="0"/>
              <a:t>There are various def’ns but this one is what we’ve (the NS Food Security projects) have adopted. </a:t>
            </a:r>
          </a:p>
          <a:p>
            <a:pPr eaLnBrk="1" hangingPunct="1"/>
            <a:r>
              <a:rPr lang="en-US" sz="1000" smtClean="0"/>
              <a:t>READ SLIDE </a:t>
            </a:r>
          </a:p>
          <a:p>
            <a:pPr eaLnBrk="1" hangingPunct="1"/>
            <a:endParaRPr lang="en-US" sz="1000" smtClean="0"/>
          </a:p>
          <a:p>
            <a:pPr eaLnBrk="1" hangingPunct="1"/>
            <a:r>
              <a:rPr lang="en-US" sz="1000" smtClean="0"/>
              <a:t>food security can be viewed from 2 diff perspectives.</a:t>
            </a:r>
          </a:p>
          <a:p>
            <a:pPr eaLnBrk="1" hangingPunct="1"/>
            <a:r>
              <a:rPr lang="en-US" sz="1000" smtClean="0"/>
              <a:t>Agriculture/environmental side, that the latter half of this definition acknowledges.</a:t>
            </a:r>
          </a:p>
          <a:p>
            <a:pPr eaLnBrk="1" hangingPunct="1"/>
            <a:r>
              <a:rPr lang="en-US" sz="1000" smtClean="0"/>
              <a:t>Social justice lens…ppl have a right to food.</a:t>
            </a:r>
          </a:p>
          <a:p>
            <a:pPr eaLnBrk="1" hangingPunct="1"/>
            <a:endParaRPr lang="en-US" sz="100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2"/>
          <p:cNvSpPr>
            <a:spLocks noGrp="1" noRot="1" noChangeAspect="1" noTextEdit="1"/>
          </p:cNvSpPr>
          <p:nvPr>
            <p:ph type="sldImg"/>
          </p:nvPr>
        </p:nvSpPr>
        <p:spPr bwMode="auto">
          <a:noFill/>
          <a:ln>
            <a:solidFill>
              <a:srgbClr val="000000"/>
            </a:solidFill>
            <a:miter lim="800000"/>
            <a:headEnd/>
            <a:tailEnd/>
          </a:ln>
        </p:spPr>
      </p:sp>
      <p:sp>
        <p:nvSpPr>
          <p:cNvPr id="26626" name="Rectangle 3"/>
          <p:cNvSpPr>
            <a:spLocks noGrp="1"/>
          </p:cNvSpPr>
          <p:nvPr>
            <p:ph type="body" idx="1"/>
          </p:nvPr>
        </p:nvSpPr>
        <p:spPr bwMode="auto">
          <a:xfrm>
            <a:off x="914400" y="4343400"/>
            <a:ext cx="5029200" cy="4114800"/>
          </a:xfrm>
          <a:noFill/>
        </p:spPr>
        <p:txBody>
          <a:bodyPr wrap="square" numCol="1" anchor="t" anchorCtr="0" compatLnSpc="1">
            <a:prstTxWarp prst="textNoShape">
              <a:avLst/>
            </a:prstTxWarp>
          </a:bodyPr>
          <a:lstStyle/>
          <a:p>
            <a:pPr eaLnBrk="1" hangingPunct="1"/>
            <a:r>
              <a:rPr lang="en-US" smtClean="0"/>
              <a:t>What could this look like?</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2"/>
          <p:cNvSpPr>
            <a:spLocks noGrp="1" noRot="1" noChangeAspect="1" noTextEdit="1"/>
          </p:cNvSpPr>
          <p:nvPr>
            <p:ph type="sldImg"/>
          </p:nvPr>
        </p:nvSpPr>
        <p:spPr bwMode="auto">
          <a:noFill/>
          <a:ln>
            <a:solidFill>
              <a:srgbClr val="000000"/>
            </a:solidFill>
            <a:miter lim="800000"/>
            <a:headEnd/>
            <a:tailEnd/>
          </a:ln>
        </p:spPr>
      </p:sp>
      <p:sp>
        <p:nvSpPr>
          <p:cNvPr id="28674" name="Rectangle 3"/>
          <p:cNvSpPr>
            <a:spLocks noGrp="1"/>
          </p:cNvSpPr>
          <p:nvPr>
            <p:ph type="body" idx="1"/>
          </p:nvPr>
        </p:nvSpPr>
        <p:spPr bwMode="auto">
          <a:xfrm>
            <a:off x="914400" y="4343400"/>
            <a:ext cx="5029200" cy="4114800"/>
          </a:xfrm>
          <a:noFill/>
        </p:spPr>
        <p:txBody>
          <a:bodyPr wrap="square" numCol="1" anchor="t" anchorCtr="0" compatLnSpc="1">
            <a:prstTxWarp prst="textNoShape">
              <a:avLst/>
            </a:prstTxWarp>
          </a:bodyPr>
          <a:lstStyle/>
          <a:p>
            <a:pPr eaLnBrk="1" hangingPunct="1"/>
            <a:r>
              <a:rPr lang="en-US" smtClean="0"/>
              <a:t>See handout: Why Buy Local?</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Grp="1" noRot="1" noChangeAspect="1" noTextEdit="1"/>
          </p:cNvSpPr>
          <p:nvPr>
            <p:ph type="sldImg"/>
          </p:nvPr>
        </p:nvSpPr>
        <p:spPr bwMode="auto">
          <a:noFill/>
          <a:ln>
            <a:solidFill>
              <a:srgbClr val="000000"/>
            </a:solidFill>
            <a:miter lim="800000"/>
            <a:headEnd/>
            <a:tailEnd/>
          </a:ln>
        </p:spPr>
      </p:sp>
      <p:sp>
        <p:nvSpPr>
          <p:cNvPr id="30722" name="Rectangle 3"/>
          <p:cNvSpPr>
            <a:spLocks noGrp="1"/>
          </p:cNvSpPr>
          <p:nvPr>
            <p:ph type="body" idx="1"/>
          </p:nvPr>
        </p:nvSpPr>
        <p:spPr bwMode="auto">
          <a:xfrm>
            <a:off x="914400" y="4343400"/>
            <a:ext cx="5029200" cy="4114800"/>
          </a:xfrm>
          <a:noFill/>
        </p:spPr>
        <p:txBody>
          <a:bodyPr wrap="square" numCol="1" anchor="t" anchorCtr="0" compatLnSpc="1">
            <a:prstTxWarp prst="textNoShape">
              <a:avLst/>
            </a:prstTxWarp>
          </a:bodyPr>
          <a:lstStyle/>
          <a:p>
            <a:pPr eaLnBrk="1" hangingPunct="1"/>
            <a:r>
              <a:rPr lang="en-US" smtClean="0"/>
              <a:t>Think of what you ate this morning… where did your breakfast ingredients come from?</a:t>
            </a:r>
          </a:p>
          <a:p>
            <a:pPr eaLnBrk="1" hangingPunct="1"/>
            <a:r>
              <a:rPr lang="en-US" smtClean="0"/>
              <a:t>If this is what you ate the only local ingredient was milk…</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2"/>
          <p:cNvSpPr>
            <a:spLocks noGrp="1" noRot="1" noChangeAspect="1" noTextEdit="1"/>
          </p:cNvSpPr>
          <p:nvPr>
            <p:ph type="sldImg"/>
          </p:nvPr>
        </p:nvSpPr>
        <p:spPr bwMode="auto">
          <a:noFill/>
          <a:ln>
            <a:solidFill>
              <a:srgbClr val="000000"/>
            </a:solidFill>
            <a:miter lim="800000"/>
            <a:headEnd/>
            <a:tailEnd/>
          </a:ln>
        </p:spPr>
      </p:sp>
      <p:sp>
        <p:nvSpPr>
          <p:cNvPr id="32770" name="Rectangle 3"/>
          <p:cNvSpPr>
            <a:spLocks noGrp="1"/>
          </p:cNvSpPr>
          <p:nvPr>
            <p:ph type="body" idx="1"/>
          </p:nvPr>
        </p:nvSpPr>
        <p:spPr bwMode="auto">
          <a:xfrm>
            <a:off x="914400" y="4343400"/>
            <a:ext cx="5029200" cy="4114800"/>
          </a:xfrm>
          <a:noFill/>
        </p:spPr>
        <p:txBody>
          <a:bodyPr wrap="square" numCol="1" anchor="t" anchorCtr="0" compatLnSpc="1">
            <a:prstTxWarp prst="textNoShape">
              <a:avLst/>
            </a:prstTxWarp>
          </a:bodyPr>
          <a:lstStyle/>
          <a:p>
            <a:pPr eaLnBrk="1" hangingPunct="1"/>
            <a:r>
              <a:rPr lang="en-US" smtClean="0"/>
              <a:t>SO when we talk about how far our food is traveling we are talKing about food miles</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2"/>
          <p:cNvSpPr>
            <a:spLocks noGrp="1" noRot="1" noChangeAspect="1" noTextEdit="1"/>
          </p:cNvSpPr>
          <p:nvPr>
            <p:ph type="sldImg"/>
          </p:nvPr>
        </p:nvSpPr>
        <p:spPr bwMode="auto">
          <a:noFill/>
          <a:ln>
            <a:solidFill>
              <a:srgbClr val="000000"/>
            </a:solidFill>
            <a:miter lim="800000"/>
            <a:headEnd/>
            <a:tailEnd/>
          </a:ln>
        </p:spPr>
      </p:sp>
      <p:sp>
        <p:nvSpPr>
          <p:cNvPr id="34818" name="Rectangle 3"/>
          <p:cNvSpPr>
            <a:spLocks noGrp="1"/>
          </p:cNvSpPr>
          <p:nvPr>
            <p:ph type="body" idx="1"/>
          </p:nvPr>
        </p:nvSpPr>
        <p:spPr bwMode="auto">
          <a:xfrm>
            <a:off x="914400" y="4343400"/>
            <a:ext cx="5029200" cy="4114800"/>
          </a:xfrm>
          <a:noFill/>
        </p:spPr>
        <p:txBody>
          <a:bodyPr wrap="square" numCol="1" anchor="t" anchorCtr="0" compatLnSpc="1">
            <a:prstTxWarp prst="textNoShape">
              <a:avLst/>
            </a:prstTxWarp>
          </a:bodyPr>
          <a:lstStyle/>
          <a:p>
            <a:pPr eaLnBrk="1" hangingPunct="1"/>
            <a:r>
              <a:rPr lang="en-US" smtClean="0"/>
              <a:t>Two popular studies that helped show how far our food is traveling…</a:t>
            </a:r>
          </a:p>
          <a:p>
            <a:pPr eaLnBrk="1" hangingPunct="1"/>
            <a:endParaRPr lang="en-US" smtClean="0"/>
          </a:p>
          <a:p>
            <a:pPr eaLnBrk="1" hangingPunct="1"/>
            <a:r>
              <a:rPr lang="en-US" smtClean="0"/>
              <a:t>Iowa study: 2001</a:t>
            </a:r>
          </a:p>
          <a:p>
            <a:pPr eaLnBrk="1" hangingPunct="1"/>
            <a:r>
              <a:rPr lang="en-US" smtClean="0"/>
              <a:t>Food, Fuel, and Freeways: An Iowa perspective on how far food travels, fuel usage, and greenhouse gas emissions</a:t>
            </a:r>
          </a:p>
          <a:p>
            <a:pPr eaLnBrk="1" hangingPunct="1"/>
            <a:r>
              <a:rPr lang="en-US" smtClean="0"/>
              <a:t>A report for the Leopold Center for Sustainable Agriculture written by:</a:t>
            </a:r>
            <a:br>
              <a:rPr lang="en-US" smtClean="0"/>
            </a:br>
            <a:r>
              <a:rPr lang="en-US" smtClean="0"/>
              <a:t>Rich Pirog, marketing and food systems program leader,</a:t>
            </a:r>
            <a:br>
              <a:rPr lang="en-US" smtClean="0"/>
            </a:br>
            <a:r>
              <a:rPr lang="en-US" smtClean="0"/>
              <a:t>Leopold Center for Sustainable Agriculture</a:t>
            </a:r>
            <a:br>
              <a:rPr lang="en-US" smtClean="0"/>
            </a:br>
            <a:r>
              <a:rPr lang="en-US" smtClean="0"/>
              <a:t>Timothy Van Pelt, student, Iowa State Agriculture &amp; Biosystems Engineering</a:t>
            </a:r>
            <a:br>
              <a:rPr lang="en-US" smtClean="0"/>
            </a:br>
            <a:r>
              <a:rPr lang="en-US" smtClean="0"/>
              <a:t>Kamyar Enshayan, adjunct assistant professor, University of Northern Iowa</a:t>
            </a:r>
            <a:br>
              <a:rPr lang="en-US" smtClean="0"/>
            </a:br>
            <a:r>
              <a:rPr lang="en-US" smtClean="0"/>
              <a:t>Ellen Cook, summer intern, Leopold Center for Sustainable Agriculture </a:t>
            </a:r>
          </a:p>
          <a:p>
            <a:pPr eaLnBrk="1" hangingPunct="1"/>
            <a:endParaRPr lang="en-US" smtClean="0"/>
          </a:p>
          <a:p>
            <a:pPr eaLnBrk="1" hangingPunct="1"/>
            <a:r>
              <a:rPr lang="en-US" smtClean="0"/>
              <a:t>Food Miles: Environmental Implications of Food Imports to Waterloo Region</a:t>
            </a:r>
          </a:p>
          <a:p>
            <a:pPr eaLnBrk="1" hangingPunct="1"/>
            <a:r>
              <a:rPr lang="en-US" smtClean="0"/>
              <a:t>Marc Xuereb, Public Health Planner</a:t>
            </a:r>
          </a:p>
          <a:p>
            <a:pPr eaLnBrk="1" hangingPunct="1"/>
            <a:r>
              <a:rPr lang="en-US" smtClean="0"/>
              <a:t>Region of Waterloo Public Health</a:t>
            </a:r>
          </a:p>
          <a:p>
            <a:pPr eaLnBrk="1" hangingPunct="1"/>
            <a:r>
              <a:rPr lang="en-US" smtClean="0"/>
              <a:t>November 2005</a:t>
            </a:r>
          </a:p>
          <a:p>
            <a:pPr eaLnBrk="1" hangingPunct="1"/>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2"/>
          <p:cNvSpPr>
            <a:spLocks noGrp="1" noRot="1" noChangeAspect="1" noTextEdit="1"/>
          </p:cNvSpPr>
          <p:nvPr>
            <p:ph type="sldImg"/>
          </p:nvPr>
        </p:nvSpPr>
        <p:spPr bwMode="auto">
          <a:noFill/>
          <a:ln>
            <a:solidFill>
              <a:srgbClr val="000000"/>
            </a:solidFill>
            <a:miter lim="800000"/>
            <a:headEnd/>
            <a:tailEnd/>
          </a:ln>
        </p:spPr>
      </p:sp>
      <p:sp>
        <p:nvSpPr>
          <p:cNvPr id="36866" name="Rectangle 3"/>
          <p:cNvSpPr>
            <a:spLocks noGrp="1"/>
          </p:cNvSpPr>
          <p:nvPr>
            <p:ph type="body" idx="1"/>
          </p:nvPr>
        </p:nvSpPr>
        <p:spPr bwMode="auto">
          <a:xfrm>
            <a:off x="914400" y="4343400"/>
            <a:ext cx="5029200" cy="4114800"/>
          </a:xfrm>
          <a:noFill/>
        </p:spPr>
        <p:txBody>
          <a:bodyPr wrap="square" numCol="1" anchor="t" anchorCtr="0" compatLnSpc="1">
            <a:prstTxWarp prst="textNoShape">
              <a:avLst/>
            </a:prstTxWarp>
          </a:bodyPr>
          <a:lstStyle/>
          <a:p>
            <a:pPr marL="228600" indent="-228600" eaLnBrk="1" hangingPunct="1"/>
            <a:r>
              <a:rPr lang="en-US" b="1" i="1" smtClean="0"/>
              <a:t>Economic Health</a:t>
            </a:r>
          </a:p>
          <a:p>
            <a:pPr marL="228600" indent="-228600" eaLnBrk="1" hangingPunct="1"/>
            <a:r>
              <a:rPr lang="en-US" smtClean="0"/>
              <a:t>FMNS study looked at the macro-economic impact of its markets and found that for every $1 spent in their local markets… that translated to $3 re-invested in the local community (e.g. farmers/vendors paying wages, spending $ on various aspects of food production).</a:t>
            </a:r>
          </a:p>
          <a:p>
            <a:pPr marL="228600" indent="-228600" eaLnBrk="1" hangingPunct="1"/>
            <a:endParaRPr lang="en-US" smtClean="0"/>
          </a:p>
          <a:p>
            <a:pPr marL="228600" indent="-228600" eaLnBrk="1" hangingPunct="1"/>
            <a:r>
              <a:rPr lang="en-US" b="1" i="1" smtClean="0"/>
              <a:t>Social, Cultural &amp; Spiritual Health</a:t>
            </a:r>
          </a:p>
          <a:p>
            <a:pPr marL="228600" indent="-228600" eaLnBrk="1" hangingPunct="1"/>
            <a:r>
              <a:rPr lang="en-US" smtClean="0"/>
              <a:t>Read h/o</a:t>
            </a:r>
          </a:p>
          <a:p>
            <a:pPr marL="228600" indent="-228600" eaLnBrk="1" hangingPunct="1"/>
            <a:endParaRPr lang="en-US" b="1" i="1" smtClean="0"/>
          </a:p>
          <a:p>
            <a:pPr marL="228600" indent="-228600" eaLnBrk="1" hangingPunct="1"/>
            <a:r>
              <a:rPr lang="en-US" b="1" i="1" smtClean="0"/>
              <a:t>Human Health</a:t>
            </a:r>
          </a:p>
          <a:p>
            <a:pPr marL="228600" indent="-228600" eaLnBrk="1" hangingPunct="1"/>
            <a:r>
              <a:rPr lang="en-US" smtClean="0"/>
              <a:t>Rigorous studies looking at vitamin and anti-oxidants content in various produce (e.g. tomatoes, spinach) and show that nutrient content decreases over “shelf-time” or that tomatoes picked green (so they’re hard and can withstand the long distance travels) don’t have as much nutrient content of tomatoes picked red and ready to eat.</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fld id="{0DE0F9A8-36DF-4BF7-8F5D-458E7703C24A}" type="datetimeFigureOut">
              <a:rPr lang="en-US"/>
              <a:pPr>
                <a:defRPr/>
              </a:pPr>
              <a:t>2/24/2010</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47219F4-235C-42B9-817B-CBD58F1297E3}"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fld id="{63E609A2-F7C9-410E-8BC0-71ADEAE0B40E}" type="datetimeFigureOut">
              <a:rPr lang="en-US"/>
              <a:pPr>
                <a:defRPr/>
              </a:pPr>
              <a:t>2/24/2010</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988A1C1-66C6-4270-BDC2-6B693BEC55C3}"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fld id="{6F1235C0-5D76-4FF9-AB96-7053F5F55568}" type="datetimeFigureOut">
              <a:rPr lang="en-US"/>
              <a:pPr>
                <a:defRPr/>
              </a:pPr>
              <a:t>2/24/2010</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8A92FB9-0812-4E3C-ADD8-576BDFBCC4FA}"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ln/>
        </p:spPr>
        <p:txBody>
          <a:bodyPr/>
          <a:lstStyle>
            <a:lvl1pPr>
              <a:defRPr/>
            </a:lvl1pPr>
          </a:lstStyle>
          <a:p>
            <a:pPr>
              <a:defRPr/>
            </a:pPr>
            <a:endParaRPr lang="en-US"/>
          </a:p>
        </p:txBody>
      </p:sp>
      <p:sp>
        <p:nvSpPr>
          <p:cNvPr id="5" name="Footer Placeholder 4"/>
          <p:cNvSpPr>
            <a:spLocks noGrp="1"/>
          </p:cNvSpPr>
          <p:nvPr>
            <p:ph type="ftr" sz="quarter" idx="11"/>
          </p:nvPr>
        </p:nvSpPr>
        <p:spPr>
          <a:ln/>
        </p:spPr>
        <p:txBody>
          <a:bodyPr/>
          <a:lstStyle>
            <a:lvl1pPr>
              <a:defRPr/>
            </a:lvl1pPr>
          </a:lstStyle>
          <a:p>
            <a:pPr>
              <a:defRPr/>
            </a:pPr>
            <a:endParaRPr lang="en-US"/>
          </a:p>
        </p:txBody>
      </p:sp>
      <p:sp>
        <p:nvSpPr>
          <p:cNvPr id="6" name="Slide Number Placeholder 5"/>
          <p:cNvSpPr>
            <a:spLocks noGrp="1"/>
          </p:cNvSpPr>
          <p:nvPr>
            <p:ph type="sldNum" sz="quarter" idx="12"/>
          </p:nvPr>
        </p:nvSpPr>
        <p:spPr>
          <a:ln/>
        </p:spPr>
        <p:txBody>
          <a:bodyPr/>
          <a:lstStyle>
            <a:lvl1pPr>
              <a:defRPr/>
            </a:lvl1pPr>
          </a:lstStyle>
          <a:p>
            <a:pPr>
              <a:defRPr/>
            </a:pPr>
            <a:fld id="{4B191D60-CBB7-4DA6-A276-B3B08525752A}"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4733925"/>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3233738"/>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14F9087-D15B-448A-8215-615B3E44613A}"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53250" y="274638"/>
            <a:ext cx="1733550" cy="5851525"/>
          </a:xfrm>
        </p:spPr>
        <p:txBody>
          <a:bodyPr vert="eaVert"/>
          <a:lstStyle>
            <a:lvl1pPr>
              <a:defRPr>
                <a:solidFill>
                  <a:schemeClr val="tx1"/>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752600" y="274638"/>
            <a:ext cx="5048250" cy="5851525"/>
          </a:xfrm>
        </p:spPr>
        <p:txBody>
          <a:bodyPr vert="eaVert"/>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ln/>
        </p:spPr>
        <p:txBody>
          <a:bodyPr/>
          <a:lstStyle>
            <a:lvl1pPr>
              <a:defRPr/>
            </a:lvl1pPr>
          </a:lstStyle>
          <a:p>
            <a:pPr>
              <a:defRPr/>
            </a:pPr>
            <a:endParaRPr lang="en-US"/>
          </a:p>
        </p:txBody>
      </p:sp>
      <p:sp>
        <p:nvSpPr>
          <p:cNvPr id="5" name="Footer Placeholder 4"/>
          <p:cNvSpPr>
            <a:spLocks noGrp="1"/>
          </p:cNvSpPr>
          <p:nvPr>
            <p:ph type="ftr" sz="quarter" idx="11"/>
          </p:nvPr>
        </p:nvSpPr>
        <p:spPr>
          <a:ln/>
        </p:spPr>
        <p:txBody>
          <a:bodyPr/>
          <a:lstStyle>
            <a:lvl1pPr>
              <a:defRPr/>
            </a:lvl1pPr>
          </a:lstStyle>
          <a:p>
            <a:pPr>
              <a:defRPr/>
            </a:pPr>
            <a:endParaRPr lang="en-US"/>
          </a:p>
        </p:txBody>
      </p:sp>
      <p:sp>
        <p:nvSpPr>
          <p:cNvPr id="6" name="Slide Number Placeholder 5"/>
          <p:cNvSpPr>
            <a:spLocks noGrp="1"/>
          </p:cNvSpPr>
          <p:nvPr>
            <p:ph type="sldNum" sz="quarter" idx="12"/>
          </p:nvPr>
        </p:nvSpPr>
        <p:spPr>
          <a:ln/>
        </p:spPr>
        <p:txBody>
          <a:bodyPr/>
          <a:lstStyle>
            <a:lvl1pPr>
              <a:defRPr/>
            </a:lvl1pPr>
          </a:lstStyle>
          <a:p>
            <a:pPr>
              <a:defRPr/>
            </a:pPr>
            <a:fld id="{9C433808-4B23-41A1-B5B4-7D93642BD0F4}"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fld id="{7A975522-0782-4521-8428-C750195807CF}" type="datetimeFigureOut">
              <a:rPr lang="en-US"/>
              <a:pPr>
                <a:defRPr/>
              </a:pPr>
              <a:t>2/24/2010</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038C0BF-321D-46BE-BD29-0BB287773EA2}"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7792A09E-C573-4FCB-9AFB-9704695C63FB}" type="datetimeFigureOut">
              <a:rPr lang="en-US"/>
              <a:pPr>
                <a:defRPr/>
              </a:pPr>
              <a:t>2/24/2010</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20308DD-79E2-4696-9A65-DCED907E026D}"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fld id="{FB48E67B-A39E-4B73-8A7E-FCCD4CE31127}" type="datetimeFigureOut">
              <a:rPr lang="en-US"/>
              <a:pPr>
                <a:defRPr/>
              </a:pPr>
              <a:t>2/24/2010</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5C8A7710-1661-4BC3-9971-5ACC89783FAB}"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fld id="{99EFE205-A5A2-4231-9AEF-77591EF21CD6}" type="datetimeFigureOut">
              <a:rPr lang="en-US"/>
              <a:pPr>
                <a:defRPr/>
              </a:pPr>
              <a:t>2/24/2010</a:t>
            </a:fld>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3FCFC3D7-2542-4B6B-8BFB-6E33D54F1590}"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fld id="{0487C216-DE8D-47C0-9BDD-181A6CAAE991}" type="datetimeFigureOut">
              <a:rPr lang="en-US"/>
              <a:pPr>
                <a:defRPr/>
              </a:pPr>
              <a:t>2/24/2010</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30308C05-C3F4-46C3-B440-70C1E279A7E9}"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3730D857-42A7-4530-873B-6FC567CBEFC8}" type="datetimeFigureOut">
              <a:rPr lang="en-US"/>
              <a:pPr>
                <a:defRPr/>
              </a:pPr>
              <a:t>2/24/2010</a:t>
            </a:fld>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D7764874-2F6D-47A9-A19E-A226298D9390}"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7E423C48-F531-4E85-91C9-F97514A688DF}" type="datetimeFigureOut">
              <a:rPr lang="en-US"/>
              <a:pPr>
                <a:defRPr/>
              </a:pPr>
              <a:t>2/24/2010</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387251B-53F9-41C6-9173-07D15FC7A25F}"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FC2A2FDE-647C-4768-BAC7-62210C98AFF1}" type="datetimeFigureOut">
              <a:rPr lang="en-US"/>
              <a:pPr>
                <a:defRPr/>
              </a:pPr>
              <a:t>2/24/2010</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106AA240-7BA7-475A-8800-0837C570D686}"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5" Type="http://schemas.openxmlformats.org/officeDocument/2006/relationships/image" Target="../media/image1.jpe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270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fld id="{1EA059E0-18F9-4C29-93DF-D781CFF0AC1F}" type="datetimeFigureOut">
              <a:rPr lang="en-US"/>
              <a:pPr>
                <a:defRPr/>
              </a:pPr>
              <a:t>2/24/2010</a:t>
            </a:fld>
            <a:endParaRPr lang="en-US"/>
          </a:p>
        </p:txBody>
      </p:sp>
      <p:sp>
        <p:nvSpPr>
          <p:cNvPr id="7270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US"/>
          </a:p>
        </p:txBody>
      </p:sp>
      <p:sp>
        <p:nvSpPr>
          <p:cNvPr id="7271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2FE03485-0EDA-4091-A1F3-F80FD449C9EB}" type="slidenum">
              <a:rPr lang="en-US"/>
              <a:pPr>
                <a:defRPr/>
              </a:pPr>
              <a:t>‹#›</a:t>
            </a:fld>
            <a:endParaRPr lang="en-US"/>
          </a:p>
        </p:txBody>
      </p:sp>
    </p:spTree>
  </p:cSld>
  <p:clrMap bg1="dk2" tx1="lt1" bg2="dk1" tx2="lt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Lst>
  <p:transition>
    <p:fade/>
  </p:transition>
  <p:timing>
    <p:tnLst>
      <p:par>
        <p:cTn id="1" dur="indefinite" restart="never" nodeType="tmRoot"/>
      </p:par>
    </p:tnLst>
  </p:timing>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5"/>
          <a:srcRect/>
          <a:stretch>
            <a:fillRect/>
          </a:stretch>
        </a:blip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bwMode="auto">
          <a:xfrm>
            <a:off x="1752600" y="274638"/>
            <a:ext cx="6934200" cy="7921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3315" name="Rectangle 3"/>
          <p:cNvSpPr>
            <a:spLocks noGrp="1" noChangeArrowheads="1"/>
          </p:cNvSpPr>
          <p:nvPr>
            <p:ph type="body" idx="1"/>
          </p:nvPr>
        </p:nvSpPr>
        <p:spPr bwMode="auto">
          <a:xfrm>
            <a:off x="1752600" y="1143000"/>
            <a:ext cx="6934200" cy="49831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 name="Date Placeholder 3"/>
          <p:cNvSpPr>
            <a:spLocks noGrp="1"/>
          </p:cNvSpPr>
          <p:nvPr>
            <p:ph type="dt" sz="half" idx="2"/>
          </p:nvPr>
        </p:nvSpPr>
        <p:spPr bwMode="auto">
          <a:xfrm>
            <a:off x="457200" y="6245225"/>
            <a:ext cx="2133600" cy="47625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defRPr sz="1400"/>
            </a:lvl1pPr>
          </a:lstStyle>
          <a:p>
            <a:pPr>
              <a:defRPr/>
            </a:pPr>
            <a:endParaRPr lang="en-US"/>
          </a:p>
        </p:txBody>
      </p:sp>
      <p:sp>
        <p:nvSpPr>
          <p:cNvPr id="8" name="Footer Placeholder 4"/>
          <p:cNvSpPr>
            <a:spLocks noGrp="1"/>
          </p:cNvSpPr>
          <p:nvPr>
            <p:ph type="ftr" sz="quarter" idx="3"/>
          </p:nvPr>
        </p:nvSpPr>
        <p:spPr bwMode="auto">
          <a:xfrm>
            <a:off x="3124200" y="6245225"/>
            <a:ext cx="2895600" cy="47625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ctr">
              <a:defRPr sz="1400"/>
            </a:lvl1pPr>
          </a:lstStyle>
          <a:p>
            <a:pPr>
              <a:defRPr/>
            </a:pPr>
            <a:endParaRPr lang="en-US"/>
          </a:p>
        </p:txBody>
      </p:sp>
      <p:sp>
        <p:nvSpPr>
          <p:cNvPr id="9" name="Slide Number Placeholder 5"/>
          <p:cNvSpPr>
            <a:spLocks noGrp="1"/>
          </p:cNvSpPr>
          <p:nvPr>
            <p:ph type="sldNum" sz="quarter" idx="4"/>
          </p:nvPr>
        </p:nvSpPr>
        <p:spPr bwMode="auto">
          <a:xfrm>
            <a:off x="6553200" y="6245225"/>
            <a:ext cx="2133600" cy="47625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r">
              <a:defRPr sz="1400"/>
            </a:lvl1pPr>
          </a:lstStyle>
          <a:p>
            <a:pPr>
              <a:defRPr/>
            </a:pPr>
            <a:fld id="{49212B20-D15B-487D-B58B-71436A69B27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79" r:id="rId1"/>
    <p:sldLayoutId id="2147483681" r:id="rId2"/>
    <p:sldLayoutId id="2147483680" r:id="rId3"/>
  </p:sldLayoutIdLst>
  <p:txStyles>
    <p:titleStyle>
      <a:lvl1pPr algn="l" rtl="0" eaLnBrk="0" fontAlgn="base" hangingPunct="0">
        <a:spcBef>
          <a:spcPct val="0"/>
        </a:spcBef>
        <a:spcAft>
          <a:spcPct val="0"/>
        </a:spcAft>
        <a:defRPr sz="4400">
          <a:solidFill>
            <a:schemeClr val="accent2"/>
          </a:solidFill>
          <a:latin typeface="Arial" charset="0"/>
          <a:ea typeface="+mj-ea"/>
          <a:cs typeface="+mj-cs"/>
        </a:defRPr>
      </a:lvl1pPr>
      <a:lvl2pPr algn="l" rtl="0" eaLnBrk="0" fontAlgn="base" hangingPunct="0">
        <a:spcBef>
          <a:spcPct val="0"/>
        </a:spcBef>
        <a:spcAft>
          <a:spcPct val="0"/>
        </a:spcAft>
        <a:defRPr sz="4400">
          <a:solidFill>
            <a:schemeClr val="accent2"/>
          </a:solidFill>
          <a:latin typeface="Arial" charset="0"/>
        </a:defRPr>
      </a:lvl2pPr>
      <a:lvl3pPr algn="l" rtl="0" eaLnBrk="0" fontAlgn="base" hangingPunct="0">
        <a:spcBef>
          <a:spcPct val="0"/>
        </a:spcBef>
        <a:spcAft>
          <a:spcPct val="0"/>
        </a:spcAft>
        <a:defRPr sz="4400">
          <a:solidFill>
            <a:schemeClr val="accent2"/>
          </a:solidFill>
          <a:latin typeface="Arial" charset="0"/>
        </a:defRPr>
      </a:lvl3pPr>
      <a:lvl4pPr algn="l" rtl="0" eaLnBrk="0" fontAlgn="base" hangingPunct="0">
        <a:spcBef>
          <a:spcPct val="0"/>
        </a:spcBef>
        <a:spcAft>
          <a:spcPct val="0"/>
        </a:spcAft>
        <a:defRPr sz="4400">
          <a:solidFill>
            <a:schemeClr val="accent2"/>
          </a:solidFill>
          <a:latin typeface="Arial" charset="0"/>
        </a:defRPr>
      </a:lvl4pPr>
      <a:lvl5pPr algn="l" rtl="0" eaLnBrk="0" fontAlgn="base" hangingPunct="0">
        <a:spcBef>
          <a:spcPct val="0"/>
        </a:spcBef>
        <a:spcAft>
          <a:spcPct val="0"/>
        </a:spcAft>
        <a:defRPr sz="4400">
          <a:solidFill>
            <a:schemeClr val="accent2"/>
          </a:solidFill>
          <a:latin typeface="Arial" charset="0"/>
        </a:defRPr>
      </a:lvl5pPr>
      <a:lvl6pPr marL="457200" algn="l" rtl="0" eaLnBrk="1" fontAlgn="base" hangingPunct="1">
        <a:spcBef>
          <a:spcPct val="0"/>
        </a:spcBef>
        <a:spcAft>
          <a:spcPct val="0"/>
        </a:spcAft>
        <a:defRPr sz="4400">
          <a:solidFill>
            <a:srgbClr val="990000"/>
          </a:solidFill>
          <a:latin typeface="Times New Roman" pitchFamily="18" charset="0"/>
        </a:defRPr>
      </a:lvl6pPr>
      <a:lvl7pPr marL="914400" algn="l" rtl="0" eaLnBrk="1" fontAlgn="base" hangingPunct="1">
        <a:spcBef>
          <a:spcPct val="0"/>
        </a:spcBef>
        <a:spcAft>
          <a:spcPct val="0"/>
        </a:spcAft>
        <a:defRPr sz="4400">
          <a:solidFill>
            <a:srgbClr val="990000"/>
          </a:solidFill>
          <a:latin typeface="Times New Roman" pitchFamily="18" charset="0"/>
        </a:defRPr>
      </a:lvl7pPr>
      <a:lvl8pPr marL="1371600" algn="l" rtl="0" eaLnBrk="1" fontAlgn="base" hangingPunct="1">
        <a:spcBef>
          <a:spcPct val="0"/>
        </a:spcBef>
        <a:spcAft>
          <a:spcPct val="0"/>
        </a:spcAft>
        <a:defRPr sz="4400">
          <a:solidFill>
            <a:srgbClr val="990000"/>
          </a:solidFill>
          <a:latin typeface="Times New Roman" pitchFamily="18" charset="0"/>
        </a:defRPr>
      </a:lvl8pPr>
      <a:lvl9pPr marL="1828800" algn="l" rtl="0" eaLnBrk="1" fontAlgn="base" hangingPunct="1">
        <a:spcBef>
          <a:spcPct val="0"/>
        </a:spcBef>
        <a:spcAft>
          <a:spcPct val="0"/>
        </a:spcAft>
        <a:defRPr sz="4400">
          <a:solidFill>
            <a:srgbClr val="990000"/>
          </a:solidFill>
          <a:latin typeface="Times New Roman" pitchFamily="18" charset="0"/>
        </a:defRPr>
      </a:lvl9pPr>
    </p:titleStyle>
    <p:bodyStyle>
      <a:lvl1pPr marL="342900" indent="-342900" algn="l" rtl="0" eaLnBrk="0" fontAlgn="base" hangingPunct="0">
        <a:spcBef>
          <a:spcPct val="20000"/>
        </a:spcBef>
        <a:spcAft>
          <a:spcPct val="0"/>
        </a:spcAft>
        <a:buChar char="•"/>
        <a:defRPr sz="2400">
          <a:solidFill>
            <a:schemeClr val="accent2"/>
          </a:solidFill>
          <a:latin typeface="Arial" charset="0"/>
          <a:ea typeface="+mn-ea"/>
          <a:cs typeface="+mn-cs"/>
        </a:defRPr>
      </a:lvl1pPr>
      <a:lvl2pPr marL="742950" indent="-285750" algn="l" rtl="0" eaLnBrk="0" fontAlgn="base" hangingPunct="0">
        <a:spcBef>
          <a:spcPct val="20000"/>
        </a:spcBef>
        <a:spcAft>
          <a:spcPct val="0"/>
        </a:spcAft>
        <a:buChar char="–"/>
        <a:defRPr sz="2000">
          <a:solidFill>
            <a:schemeClr val="accent2"/>
          </a:solidFill>
          <a:latin typeface="Arial" charset="0"/>
        </a:defRPr>
      </a:lvl2pPr>
      <a:lvl3pPr marL="1143000" indent="-228600" algn="l" rtl="0" eaLnBrk="0" fontAlgn="base" hangingPunct="0">
        <a:spcBef>
          <a:spcPct val="20000"/>
        </a:spcBef>
        <a:spcAft>
          <a:spcPct val="0"/>
        </a:spcAft>
        <a:buChar char="•"/>
        <a:defRPr>
          <a:solidFill>
            <a:schemeClr val="accent2"/>
          </a:solidFill>
          <a:latin typeface="Arial" charset="0"/>
        </a:defRPr>
      </a:lvl3pPr>
      <a:lvl4pPr marL="1600200" indent="-228600" algn="l" rtl="0" eaLnBrk="0" fontAlgn="base" hangingPunct="0">
        <a:spcBef>
          <a:spcPct val="20000"/>
        </a:spcBef>
        <a:spcAft>
          <a:spcPct val="0"/>
        </a:spcAft>
        <a:buChar char="–"/>
        <a:defRPr sz="1600">
          <a:solidFill>
            <a:schemeClr val="accent2"/>
          </a:solidFill>
          <a:latin typeface="Arial" charset="0"/>
        </a:defRPr>
      </a:lvl4pPr>
      <a:lvl5pPr marL="2057400" indent="-228600" algn="l" rtl="0" eaLnBrk="0" fontAlgn="base" hangingPunct="0">
        <a:spcBef>
          <a:spcPct val="20000"/>
        </a:spcBef>
        <a:spcAft>
          <a:spcPct val="0"/>
        </a:spcAft>
        <a:buChar char="»"/>
        <a:defRPr sz="1600">
          <a:solidFill>
            <a:schemeClr val="accent2"/>
          </a:solidFill>
          <a:latin typeface="Arial" charset="0"/>
        </a:defRPr>
      </a:lvl5pPr>
      <a:lvl6pPr marL="2514600" indent="-228600" algn="l" rtl="0" eaLnBrk="1" fontAlgn="base" hangingPunct="1">
        <a:spcBef>
          <a:spcPct val="20000"/>
        </a:spcBef>
        <a:spcAft>
          <a:spcPct val="0"/>
        </a:spcAft>
        <a:buChar char="»"/>
        <a:defRPr sz="1600">
          <a:solidFill>
            <a:srgbClr val="990000"/>
          </a:solidFill>
          <a:latin typeface="+mn-lt"/>
        </a:defRPr>
      </a:lvl6pPr>
      <a:lvl7pPr marL="2971800" indent="-228600" algn="l" rtl="0" eaLnBrk="1" fontAlgn="base" hangingPunct="1">
        <a:spcBef>
          <a:spcPct val="20000"/>
        </a:spcBef>
        <a:spcAft>
          <a:spcPct val="0"/>
        </a:spcAft>
        <a:buChar char="»"/>
        <a:defRPr sz="1600">
          <a:solidFill>
            <a:srgbClr val="990000"/>
          </a:solidFill>
          <a:latin typeface="+mn-lt"/>
        </a:defRPr>
      </a:lvl7pPr>
      <a:lvl8pPr marL="3429000" indent="-228600" algn="l" rtl="0" eaLnBrk="1" fontAlgn="base" hangingPunct="1">
        <a:spcBef>
          <a:spcPct val="20000"/>
        </a:spcBef>
        <a:spcAft>
          <a:spcPct val="0"/>
        </a:spcAft>
        <a:buChar char="»"/>
        <a:defRPr sz="1600">
          <a:solidFill>
            <a:srgbClr val="990000"/>
          </a:solidFill>
          <a:latin typeface="+mn-lt"/>
        </a:defRPr>
      </a:lvl8pPr>
      <a:lvl9pPr marL="3886200" indent="-228600" algn="l" rtl="0" eaLnBrk="1" fontAlgn="base" hangingPunct="1">
        <a:spcBef>
          <a:spcPct val="20000"/>
        </a:spcBef>
        <a:spcAft>
          <a:spcPct val="0"/>
        </a:spcAft>
        <a:buChar char="»"/>
        <a:defRPr sz="1600">
          <a:solidFill>
            <a:srgbClr val="990000"/>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mailto:Rebecca.Green@msvu.ca" TargetMode="External"/><Relationship Id="rId2" Type="http://schemas.openxmlformats.org/officeDocument/2006/relationships/hyperlink" Target="mailto:garden@msvu.ca" TargetMode="External"/><Relationship Id="rId1" Type="http://schemas.openxmlformats.org/officeDocument/2006/relationships/slideLayout" Target="../slideLayouts/slideLayout2.xml"/><Relationship Id="rId5" Type="http://schemas.openxmlformats.org/officeDocument/2006/relationships/hyperlink" Target="http://www.halifaxgardennetwork.com/" TargetMode="External"/><Relationship Id="rId4" Type="http://schemas.openxmlformats.org/officeDocument/2006/relationships/hyperlink" Target="http://www.mountstudents.ca/content/greenmsvu"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7.wmf"/></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3" name="Picture 8" descr="j0402208"/>
          <p:cNvPicPr>
            <a:picLocks noChangeAspect="1" noChangeArrowheads="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18434" name="Rectangle 5"/>
          <p:cNvSpPr>
            <a:spLocks noGrp="1" noChangeArrowheads="1"/>
          </p:cNvSpPr>
          <p:nvPr>
            <p:ph type="ctrTitle"/>
          </p:nvPr>
        </p:nvSpPr>
        <p:spPr>
          <a:xfrm>
            <a:off x="228600" y="0"/>
            <a:ext cx="8915400" cy="1470025"/>
          </a:xfrm>
        </p:spPr>
        <p:txBody>
          <a:bodyPr/>
          <a:lstStyle/>
          <a:p>
            <a:pPr eaLnBrk="1" hangingPunct="1"/>
            <a:r>
              <a:rPr lang="en-US" sz="4800" smtClean="0">
                <a:solidFill>
                  <a:srgbClr val="3B9636"/>
                </a:solidFill>
                <a:latin typeface="Berlin Sans FB" pitchFamily="34" charset="0"/>
              </a:rPr>
              <a:t>Food Security and Community Gardening at MSVU</a:t>
            </a:r>
          </a:p>
        </p:txBody>
      </p:sp>
      <p:sp>
        <p:nvSpPr>
          <p:cNvPr id="18435" name="Rectangle 6"/>
          <p:cNvSpPr>
            <a:spLocks noGrp="1" noChangeArrowheads="1"/>
          </p:cNvSpPr>
          <p:nvPr>
            <p:ph type="subTitle" idx="1"/>
          </p:nvPr>
        </p:nvSpPr>
        <p:spPr>
          <a:xfrm>
            <a:off x="304800" y="5791200"/>
            <a:ext cx="8610600" cy="1143000"/>
          </a:xfrm>
        </p:spPr>
        <p:txBody>
          <a:bodyPr/>
          <a:lstStyle/>
          <a:p>
            <a:pPr eaLnBrk="1" hangingPunct="1">
              <a:lnSpc>
                <a:spcPct val="90000"/>
              </a:lnSpc>
            </a:pPr>
            <a:r>
              <a:rPr lang="en-US" sz="3000" smtClean="0">
                <a:solidFill>
                  <a:srgbClr val="990000"/>
                </a:solidFill>
                <a:latin typeface="Berlin Sans FB" pitchFamily="34" charset="0"/>
              </a:rPr>
              <a:t>Rebecca Green-LaPierre, Applied Human Nutrition</a:t>
            </a:r>
          </a:p>
          <a:p>
            <a:pPr eaLnBrk="1" hangingPunct="1">
              <a:lnSpc>
                <a:spcPct val="90000"/>
              </a:lnSpc>
            </a:pPr>
            <a:r>
              <a:rPr lang="en-US" sz="3000" smtClean="0">
                <a:solidFill>
                  <a:srgbClr val="990000"/>
                </a:solidFill>
                <a:latin typeface="Berlin Sans FB" pitchFamily="34" charset="0"/>
              </a:rPr>
              <a:t>Tanya James, MSVU Community Garden Coordinator</a:t>
            </a:r>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2"/>
          <p:cNvSpPr>
            <a:spLocks noGrp="1" noChangeArrowheads="1"/>
          </p:cNvSpPr>
          <p:nvPr>
            <p:ph type="title"/>
          </p:nvPr>
        </p:nvSpPr>
        <p:spPr/>
        <p:txBody>
          <a:bodyPr/>
          <a:lstStyle/>
          <a:p>
            <a:pPr eaLnBrk="1" hangingPunct="1"/>
            <a:r>
              <a:rPr lang="en-US" smtClean="0"/>
              <a:t>Benefits of Local Foods</a:t>
            </a:r>
          </a:p>
        </p:txBody>
      </p:sp>
      <p:sp>
        <p:nvSpPr>
          <p:cNvPr id="35842" name="Rectangle 3"/>
          <p:cNvSpPr>
            <a:spLocks noGrp="1" noChangeArrowheads="1"/>
          </p:cNvSpPr>
          <p:nvPr>
            <p:ph type="body" idx="1"/>
          </p:nvPr>
        </p:nvSpPr>
        <p:spPr/>
        <p:txBody>
          <a:bodyPr/>
          <a:lstStyle/>
          <a:p>
            <a:pPr marL="609600" indent="-609600" eaLnBrk="1" hangingPunct="1">
              <a:buFontTx/>
              <a:buAutoNum type="arabicPeriod"/>
            </a:pPr>
            <a:r>
              <a:rPr lang="en-US" smtClean="0"/>
              <a:t>Environmental Health</a:t>
            </a:r>
          </a:p>
          <a:p>
            <a:pPr marL="609600" indent="-609600" eaLnBrk="1" hangingPunct="1">
              <a:buFontTx/>
              <a:buAutoNum type="arabicPeriod"/>
            </a:pPr>
            <a:r>
              <a:rPr lang="en-US" smtClean="0"/>
              <a:t>Economic Health</a:t>
            </a:r>
          </a:p>
          <a:p>
            <a:pPr marL="609600" indent="-609600" eaLnBrk="1" hangingPunct="1">
              <a:buFontTx/>
              <a:buAutoNum type="arabicPeriod"/>
            </a:pPr>
            <a:r>
              <a:rPr lang="en-US" smtClean="0"/>
              <a:t>Social, Cultural &amp; Spiritual Health</a:t>
            </a:r>
          </a:p>
          <a:p>
            <a:pPr marL="609600" indent="-609600" eaLnBrk="1" hangingPunct="1">
              <a:buFontTx/>
              <a:buAutoNum type="arabicPeriod"/>
            </a:pPr>
            <a:r>
              <a:rPr lang="en-US" smtClean="0"/>
              <a:t>Human Health</a:t>
            </a:r>
          </a:p>
        </p:txBody>
      </p:sp>
      <p:pic>
        <p:nvPicPr>
          <p:cNvPr id="35843" name="Picture 4" descr="Tomato Pic"/>
          <p:cNvPicPr>
            <a:picLocks noChangeAspect="1" noChangeArrowheads="1"/>
          </p:cNvPicPr>
          <p:nvPr/>
        </p:nvPicPr>
        <p:blipFill>
          <a:blip r:embed="rId3"/>
          <a:srcRect/>
          <a:stretch>
            <a:fillRect/>
          </a:stretch>
        </p:blipFill>
        <p:spPr bwMode="auto">
          <a:xfrm>
            <a:off x="2819400" y="4953000"/>
            <a:ext cx="3886200" cy="1660525"/>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2"/>
          <p:cNvSpPr>
            <a:spLocks noGrp="1" noChangeArrowheads="1"/>
          </p:cNvSpPr>
          <p:nvPr>
            <p:ph type="title"/>
          </p:nvPr>
        </p:nvSpPr>
        <p:spPr/>
        <p:txBody>
          <a:bodyPr/>
          <a:lstStyle/>
          <a:p>
            <a:pPr eaLnBrk="1" hangingPunct="1"/>
            <a:r>
              <a:rPr lang="en-US" smtClean="0"/>
              <a:t>How do you define local?</a:t>
            </a:r>
          </a:p>
        </p:txBody>
      </p:sp>
      <p:sp>
        <p:nvSpPr>
          <p:cNvPr id="107523" name="Rectangle 3"/>
          <p:cNvSpPr>
            <a:spLocks noGrp="1" noChangeArrowheads="1"/>
          </p:cNvSpPr>
          <p:nvPr>
            <p:ph type="body" idx="1"/>
          </p:nvPr>
        </p:nvSpPr>
        <p:spPr/>
        <p:txBody>
          <a:bodyPr/>
          <a:lstStyle/>
          <a:p>
            <a:pPr eaLnBrk="1" hangingPunct="1">
              <a:buFontTx/>
              <a:buNone/>
            </a:pPr>
            <a:r>
              <a:rPr lang="en-US" smtClean="0">
                <a:solidFill>
                  <a:srgbClr val="FF3300"/>
                </a:solidFill>
              </a:rPr>
              <a:t>Canada?</a:t>
            </a:r>
          </a:p>
          <a:p>
            <a:pPr eaLnBrk="1" hangingPunct="1">
              <a:buFontTx/>
              <a:buNone/>
            </a:pPr>
            <a:r>
              <a:rPr lang="en-US" smtClean="0">
                <a:solidFill>
                  <a:schemeClr val="folHlink"/>
                </a:solidFill>
              </a:rPr>
              <a:t>Atlantic Canada?</a:t>
            </a:r>
          </a:p>
          <a:p>
            <a:pPr eaLnBrk="1" hangingPunct="1">
              <a:buFontTx/>
              <a:buNone/>
            </a:pPr>
            <a:r>
              <a:rPr lang="en-US" smtClean="0">
                <a:solidFill>
                  <a:srgbClr val="0066FF"/>
                </a:solidFill>
              </a:rPr>
              <a:t>Maritimes?</a:t>
            </a:r>
          </a:p>
          <a:p>
            <a:pPr eaLnBrk="1" hangingPunct="1">
              <a:buFontTx/>
              <a:buNone/>
            </a:pPr>
            <a:r>
              <a:rPr lang="en-US" smtClean="0">
                <a:solidFill>
                  <a:schemeClr val="hlink"/>
                </a:solidFill>
              </a:rPr>
              <a:t>Nova Scotia?</a:t>
            </a:r>
          </a:p>
          <a:p>
            <a:pPr eaLnBrk="1" hangingPunct="1">
              <a:buFontTx/>
              <a:buNone/>
            </a:pPr>
            <a:r>
              <a:rPr lang="en-US" smtClean="0">
                <a:solidFill>
                  <a:srgbClr val="9900FF"/>
                </a:solidFill>
              </a:rPr>
              <a:t>Your community?</a:t>
            </a:r>
          </a:p>
          <a:p>
            <a:pPr eaLnBrk="1" hangingPunct="1">
              <a:buFontTx/>
              <a:buNone/>
            </a:pPr>
            <a:r>
              <a:rPr lang="en-US" smtClean="0"/>
              <a:t>Your backyard?</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7523">
                                            <p:txEl>
                                              <p:pRg st="0" end="0"/>
                                            </p:txEl>
                                          </p:spTgt>
                                        </p:tgtEl>
                                        <p:attrNameLst>
                                          <p:attrName>style.visibility</p:attrName>
                                        </p:attrNameLst>
                                      </p:cBhvr>
                                      <p:to>
                                        <p:strVal val="visible"/>
                                      </p:to>
                                    </p:set>
                                    <p:animEffect transition="in" filter="blinds(horizontal)">
                                      <p:cBhvr>
                                        <p:cTn id="7" dur="500"/>
                                        <p:tgtEl>
                                          <p:spTgt spid="10752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07523">
                                            <p:txEl>
                                              <p:pRg st="1" end="1"/>
                                            </p:txEl>
                                          </p:spTgt>
                                        </p:tgtEl>
                                        <p:attrNameLst>
                                          <p:attrName>style.visibility</p:attrName>
                                        </p:attrNameLst>
                                      </p:cBhvr>
                                      <p:to>
                                        <p:strVal val="visible"/>
                                      </p:to>
                                    </p:set>
                                    <p:animEffect transition="in" filter="blinds(horizontal)">
                                      <p:cBhvr>
                                        <p:cTn id="12" dur="500"/>
                                        <p:tgtEl>
                                          <p:spTgt spid="10752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07523">
                                            <p:txEl>
                                              <p:pRg st="2" end="2"/>
                                            </p:txEl>
                                          </p:spTgt>
                                        </p:tgtEl>
                                        <p:attrNameLst>
                                          <p:attrName>style.visibility</p:attrName>
                                        </p:attrNameLst>
                                      </p:cBhvr>
                                      <p:to>
                                        <p:strVal val="visible"/>
                                      </p:to>
                                    </p:set>
                                    <p:animEffect transition="in" filter="blinds(horizontal)">
                                      <p:cBhvr>
                                        <p:cTn id="17" dur="500"/>
                                        <p:tgtEl>
                                          <p:spTgt spid="10752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107523">
                                            <p:txEl>
                                              <p:pRg st="3" end="3"/>
                                            </p:txEl>
                                          </p:spTgt>
                                        </p:tgtEl>
                                        <p:attrNameLst>
                                          <p:attrName>style.visibility</p:attrName>
                                        </p:attrNameLst>
                                      </p:cBhvr>
                                      <p:to>
                                        <p:strVal val="visible"/>
                                      </p:to>
                                    </p:set>
                                    <p:animEffect transition="in" filter="blinds(horizontal)">
                                      <p:cBhvr>
                                        <p:cTn id="22" dur="500"/>
                                        <p:tgtEl>
                                          <p:spTgt spid="10752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107523">
                                            <p:txEl>
                                              <p:pRg st="4" end="4"/>
                                            </p:txEl>
                                          </p:spTgt>
                                        </p:tgtEl>
                                        <p:attrNameLst>
                                          <p:attrName>style.visibility</p:attrName>
                                        </p:attrNameLst>
                                      </p:cBhvr>
                                      <p:to>
                                        <p:strVal val="visible"/>
                                      </p:to>
                                    </p:set>
                                    <p:animEffect transition="in" filter="blinds(horizontal)">
                                      <p:cBhvr>
                                        <p:cTn id="27" dur="500"/>
                                        <p:tgtEl>
                                          <p:spTgt spid="10752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107523">
                                            <p:txEl>
                                              <p:pRg st="5" end="5"/>
                                            </p:txEl>
                                          </p:spTgt>
                                        </p:tgtEl>
                                        <p:attrNameLst>
                                          <p:attrName>style.visibility</p:attrName>
                                        </p:attrNameLst>
                                      </p:cBhvr>
                                      <p:to>
                                        <p:strVal val="visible"/>
                                      </p:to>
                                    </p:set>
                                    <p:animEffect transition="in" filter="blinds(horizontal)">
                                      <p:cBhvr>
                                        <p:cTn id="32" dur="500"/>
                                        <p:tgtEl>
                                          <p:spTgt spid="10752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0" presetClass="path" presetSubtype="0" accel="50000" decel="50000" fill="hold" nodeType="clickEffect">
                                  <p:stCondLst>
                                    <p:cond delay="0"/>
                                  </p:stCondLst>
                                  <p:childTnLst>
                                    <p:animMotion origin="layout" path="M 0 0 C 0.00573 0.00347 0.01146 0.0074 0.01736 0.01063 C 0.01944 0.01179 0.0217 0.01156 0.02378 0.01272 C 0.03802 0.02104 0.0401 0.02497 0.05712 0.02751 C 0.0717 0.03537 0.09566 0.04254 0.11111 0.04439 C 0.12726 0.05156 0.11094 0.04485 0.15069 0.05063 C 0.16788 0.05318 0.18437 0.05873 0.20156 0.06127 C 0.2276 0.06497 0.25399 0.06659 0.27934 0.07607 C 0.34566 0.07468 0.35868 0.07954 0.40312 0.06983 C 0.41441 0.06405 0.42465 0.05965 0.43646 0.05711 C 0.4684 0.04231 0.49097 0.01873 0.51892 -0.00416 C 0.51944 -0.00694 0.51927 -0.01017 0.52049 -0.01272 C 0.52153 -0.0148 0.52378 -0.01526 0.52535 -0.01688 C 0.52934 -0.02127 0.53055 -0.02428 0.53333 -0.0296 C 0.53437 -0.03515 0.53542 -0.04093 0.53646 -0.04648 C 0.53733 -0.05087 0.53958 -0.05919 0.53958 -0.05919 C 0.54167 -0.07676 0.54167 -0.09457 0.54444 -0.11214 C 0.54809 -0.16139 0.54479 -0.21087 0.54271 -0.26012 C 0.54184 -0.28 0.54062 -0.29272 0.53802 -0.31075 C 0.53663 -0.32069 0.53333 -0.34035 0.53333 -0.34035 C 0.53073 -0.36832 0.525 -0.38752 0.5158 -0.41226 C 0.51319 -0.41942 0.51354 -0.42382 0.50937 -0.42913 C 0.49983 -0.44162 0.46111 -0.44624 0.44601 -0.44809 C 0.38993 -0.44648 0.38246 -0.44809 0.34271 -0.43769 C 0.33351 -0.4326 0.32517 -0.42497 0.3158 -0.42081 C 0.31111 -0.41665 0.30555 -0.41341 0.30156 -0.40809 C 0.30052 -0.40671 0.29948 -0.40486 0.29826 -0.4037 C 0.29635 -0.40208 0.2941 -0.40116 0.29201 -0.39954 C 0.28871 -0.397 0.28559 -0.39422 0.28246 -0.39122 C 0.27587 -0.38451 0.26823 -0.37341 0.26024 -0.36994 C 0.25503 -0.36301 0.24983 -0.35815 0.24271 -0.35515 C 0.23455 -0.34659 0.22361 -0.33665 0.21736 -0.32555 C 0.21094 -0.31422 0.20729 -0.30127 0.20156 -0.28971 C 0.19861 -0.26913 0.19149 -0.25133 0.18889 -0.23052 C 0.18941 -0.20856 0.18906 -0.18659 0.19045 -0.16486 C 0.19132 -0.15122 0.19653 -0.1452 0.20156 -0.13526 C 0.21007 -0.11861 0.21944 -0.10682 0.2316 -0.09526 C 0.23819 -0.08902 0.23125 -0.09202 0.23958 -0.08671 C 0.24479 -0.08324 0.25451 -0.08324 0.25868 -0.08254 C 0.26788 -0.07838 0.27778 -0.07792 0.28715 -0.07607 C 0.29878 -0.07353 0.32222 -0.06983 0.32222 -0.06983 C 0.3375 -0.07052 0.35295 -0.07075 0.36823 -0.07191 C 0.37274 -0.07237 0.375 -0.07607 0.37778 -0.08046 C 0.38403 -0.08994 0.38993 -0.10035 0.39358 -0.11214 C 0.39618 -0.12046 0.39601 -0.12763 0.4 -0.13526 C 0.4033 -0.18451 0.40278 -0.16717 0.4 -0.24948 C 0.39965 -0.25919 0.39132 -0.26659 0.38559 -0.26844 C 0.3783 -0.27861 0.38715 -0.26752 0.37778 -0.27491 C 0.37639 -0.27584 0.37569 -0.27792 0.37448 -0.27908 C 0.36927 -0.28347 0.36753 -0.28347 0.3618 -0.28532 C 0.35278 -0.29179 0.3434 -0.29364 0.33333 -0.29595 C 0.31944 -0.30497 0.32031 -0.3022 0.3 -0.30012 C 0.29444 -0.29642 0.2901 -0.29341 0.28559 -0.28763 C 0.28194 -0.27769 0.28003 -0.26867 0.27778 -0.25804 C 0.27691 -0.25364 0.27448 -0.24532 0.27448 -0.24532 C 0.27535 -0.21642 0.27205 -0.19399 0.28403 -0.17133 C 0.28646 -0.16671 0.28767 -0.16717 0.29045 -0.16278 C 0.29583 -0.15422 0.29062 -0.15792 0.29826 -0.15445 C 0.30885 -0.15584 0.31944 -0.15676 0.33003 -0.15861 C 0.33542 -0.15954 0.34444 -0.16925 0.34444 -0.16925 C 0.34549 -0.17341 0.34653 -0.17757 0.34757 -0.18174 C 0.34809 -0.18382 0.34913 -0.18821 0.34913 -0.18821 C 0.34809 -0.19445 0.34601 -0.20717 0.34601 -0.20717 " pathEditMode="relative" ptsTypes="ffffffffffffffffffffffffffffffffffffffffffffffffffffffffffffffA">
                                      <p:cBhvr>
                                        <p:cTn id="36" dur="2000" fill="hold"/>
                                        <p:tgtEl>
                                          <p:spTgt spid="107523">
                                            <p:txEl>
                                              <p:pRg st="5" end="5"/>
                                            </p:txEl>
                                          </p:spTgt>
                                        </p:tgtEl>
                                        <p:attrNameLst>
                                          <p:attrName>ppt_x</p:attrName>
                                          <p:attrName>ppt_y</p:attrName>
                                        </p:attrNameLst>
                                      </p:cBhvr>
                                    </p:animMotion>
                                  </p:childTnLst>
                                </p:cTn>
                              </p:par>
                            </p:childTnLst>
                          </p:cTn>
                        </p:par>
                      </p:childTnLst>
                    </p:cTn>
                  </p:par>
                  <p:par>
                    <p:cTn id="37" fill="hold">
                      <p:stCondLst>
                        <p:cond delay="indefinite"/>
                      </p:stCondLst>
                      <p:childTnLst>
                        <p:par>
                          <p:cTn id="38" fill="hold">
                            <p:stCondLst>
                              <p:cond delay="0"/>
                            </p:stCondLst>
                            <p:childTnLst>
                              <p:par>
                                <p:cTn id="39" presetID="6" presetClass="emph" presetSubtype="0" fill="hold" nodeType="clickEffect">
                                  <p:stCondLst>
                                    <p:cond delay="0"/>
                                  </p:stCondLst>
                                  <p:childTnLst>
                                    <p:animScale>
                                      <p:cBhvr>
                                        <p:cTn id="40" dur="2000" fill="hold"/>
                                        <p:tgtEl>
                                          <p:spTgt spid="107523">
                                            <p:txEl>
                                              <p:pRg st="5" end="5"/>
                                            </p:txEl>
                                          </p:spTgt>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2"/>
          <p:cNvSpPr>
            <a:spLocks noGrp="1" noChangeArrowheads="1"/>
          </p:cNvSpPr>
          <p:nvPr>
            <p:ph type="title"/>
          </p:nvPr>
        </p:nvSpPr>
        <p:spPr/>
        <p:txBody>
          <a:bodyPr/>
          <a:lstStyle/>
          <a:p>
            <a:pPr eaLnBrk="1" hangingPunct="1"/>
            <a:r>
              <a:rPr lang="en-US" smtClean="0"/>
              <a:t>The Garden’s Beginnings</a:t>
            </a:r>
          </a:p>
        </p:txBody>
      </p:sp>
      <p:sp>
        <p:nvSpPr>
          <p:cNvPr id="41986" name="Rectangle 3"/>
          <p:cNvSpPr>
            <a:spLocks noGrp="1" noChangeArrowheads="1"/>
          </p:cNvSpPr>
          <p:nvPr>
            <p:ph type="body" idx="1"/>
          </p:nvPr>
        </p:nvSpPr>
        <p:spPr>
          <a:xfrm>
            <a:off x="457200" y="1600200"/>
            <a:ext cx="8229600" cy="4876800"/>
          </a:xfrm>
        </p:spPr>
        <p:txBody>
          <a:bodyPr/>
          <a:lstStyle/>
          <a:p>
            <a:pPr eaLnBrk="1" hangingPunct="1"/>
            <a:r>
              <a:rPr lang="en-US" sz="2800" smtClean="0"/>
              <a:t>During the 2008/09 academic year, an Applied Human Nutrition student conducted her Honours Thesis, titled “</a:t>
            </a:r>
            <a:r>
              <a:rPr lang="en-US" sz="2800" i="1" smtClean="0"/>
              <a:t>Community Gardens at MSVU: Planting the Seeds for Progressive New Hands-On Approaches to Teaching</a:t>
            </a:r>
            <a:r>
              <a:rPr lang="en-US" sz="2800" smtClean="0"/>
              <a:t>”.</a:t>
            </a:r>
          </a:p>
          <a:p>
            <a:pPr eaLnBrk="1" hangingPunct="1"/>
            <a:endParaRPr lang="en-US" sz="2800" smtClean="0"/>
          </a:p>
          <a:p>
            <a:pPr eaLnBrk="1" hangingPunct="1"/>
            <a:r>
              <a:rPr lang="en-US" sz="2800" smtClean="0"/>
              <a:t>Through interviews with Nutrition and Biology faculty she examined the feasibility of implementing a community garden on campus. </a:t>
            </a:r>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2"/>
          <p:cNvSpPr>
            <a:spLocks noGrp="1" noChangeArrowheads="1"/>
          </p:cNvSpPr>
          <p:nvPr>
            <p:ph type="title"/>
          </p:nvPr>
        </p:nvSpPr>
        <p:spPr/>
        <p:txBody>
          <a:bodyPr/>
          <a:lstStyle/>
          <a:p>
            <a:pPr eaLnBrk="1" hangingPunct="1"/>
            <a:r>
              <a:rPr lang="en-US" smtClean="0"/>
              <a:t>The Garden’s Beginnings</a:t>
            </a:r>
          </a:p>
        </p:txBody>
      </p:sp>
      <p:sp>
        <p:nvSpPr>
          <p:cNvPr id="44034" name="Rectangle 3"/>
          <p:cNvSpPr>
            <a:spLocks noGrp="1" noChangeArrowheads="1"/>
          </p:cNvSpPr>
          <p:nvPr>
            <p:ph type="body" idx="1"/>
          </p:nvPr>
        </p:nvSpPr>
        <p:spPr>
          <a:xfrm>
            <a:off x="457200" y="1798638"/>
            <a:ext cx="8229600" cy="4525962"/>
          </a:xfrm>
        </p:spPr>
        <p:txBody>
          <a:bodyPr/>
          <a:lstStyle/>
          <a:p>
            <a:pPr marL="609600" indent="-609600" eaLnBrk="1" hangingPunct="1">
              <a:lnSpc>
                <a:spcPct val="80000"/>
              </a:lnSpc>
              <a:spcBef>
                <a:spcPts val="2400"/>
              </a:spcBef>
              <a:spcAft>
                <a:spcPts val="1200"/>
              </a:spcAft>
              <a:buFontTx/>
              <a:buNone/>
            </a:pPr>
            <a:r>
              <a:rPr lang="en-CA" sz="2800" smtClean="0"/>
              <a:t>Research Questions:</a:t>
            </a:r>
          </a:p>
          <a:p>
            <a:pPr marL="609600" indent="-609600" eaLnBrk="1" hangingPunct="1">
              <a:lnSpc>
                <a:spcPct val="80000"/>
              </a:lnSpc>
              <a:spcBef>
                <a:spcPts val="2400"/>
              </a:spcBef>
              <a:spcAft>
                <a:spcPts val="1200"/>
              </a:spcAft>
            </a:pPr>
            <a:r>
              <a:rPr lang="en-CA" sz="2800" smtClean="0"/>
              <a:t>Can a community garden be incorporated into the curriculum offered by the Biology and Applied Human Nutrition Departments at MSVU?</a:t>
            </a:r>
          </a:p>
          <a:p>
            <a:pPr marL="609600" indent="-609600" eaLnBrk="1" hangingPunct="1">
              <a:lnSpc>
                <a:spcPct val="80000"/>
              </a:lnSpc>
              <a:spcAft>
                <a:spcPts val="1200"/>
              </a:spcAft>
            </a:pPr>
            <a:r>
              <a:rPr lang="en-CA" sz="2800" smtClean="0"/>
              <a:t>What are the current physical resources available at MSVU to implement a garden on campus?</a:t>
            </a:r>
          </a:p>
          <a:p>
            <a:pPr marL="609600" indent="-609600" eaLnBrk="1" hangingPunct="1">
              <a:lnSpc>
                <a:spcPct val="80000"/>
              </a:lnSpc>
              <a:spcAft>
                <a:spcPts val="1200"/>
              </a:spcAft>
            </a:pPr>
            <a:r>
              <a:rPr lang="en-CA" sz="2800" smtClean="0"/>
              <a:t>What other resources (physical, human) need to be secured to implement a garden on campus?</a:t>
            </a:r>
            <a:endParaRPr lang="en-US" sz="2800" smtClean="0"/>
          </a:p>
        </p:txBody>
      </p:sp>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2"/>
          <p:cNvSpPr>
            <a:spLocks noGrp="1" noChangeArrowheads="1"/>
          </p:cNvSpPr>
          <p:nvPr>
            <p:ph type="title"/>
          </p:nvPr>
        </p:nvSpPr>
        <p:spPr/>
        <p:txBody>
          <a:bodyPr/>
          <a:lstStyle/>
          <a:p>
            <a:pPr eaLnBrk="1" hangingPunct="1"/>
            <a:r>
              <a:rPr lang="en-US" smtClean="0"/>
              <a:t>The Garden Today</a:t>
            </a:r>
          </a:p>
        </p:txBody>
      </p:sp>
      <p:sp>
        <p:nvSpPr>
          <p:cNvPr id="46082" name="Rectangle 3"/>
          <p:cNvSpPr>
            <a:spLocks noGrp="1" noChangeArrowheads="1"/>
          </p:cNvSpPr>
          <p:nvPr>
            <p:ph type="body" idx="1"/>
          </p:nvPr>
        </p:nvSpPr>
        <p:spPr/>
        <p:txBody>
          <a:bodyPr/>
          <a:lstStyle/>
          <a:p>
            <a:pPr eaLnBrk="1" hangingPunct="1"/>
            <a:r>
              <a:rPr lang="en-US" sz="2800" smtClean="0"/>
              <a:t>During the 2009/10 academic year, the Office of Student Experience’s StudentWorks program is funding MSVU’s first ever student Community Garden Coordinator.</a:t>
            </a:r>
          </a:p>
          <a:p>
            <a:pPr eaLnBrk="1" hangingPunct="1"/>
            <a:endParaRPr lang="en-US" sz="2800" smtClean="0"/>
          </a:p>
          <a:p>
            <a:pPr eaLnBrk="1" hangingPunct="1"/>
            <a:r>
              <a:rPr lang="en-US" sz="2800" smtClean="0"/>
              <a:t>Additional support is provided through the Applied Human Nutrition department, Grounds department and the Office of Student Experience.</a:t>
            </a:r>
          </a:p>
        </p:txBody>
      </p:sp>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Grp="1" noChangeArrowheads="1"/>
          </p:cNvSpPr>
          <p:nvPr>
            <p:ph type="title"/>
          </p:nvPr>
        </p:nvSpPr>
        <p:spPr/>
        <p:txBody>
          <a:bodyPr/>
          <a:lstStyle/>
          <a:p>
            <a:pPr eaLnBrk="1" hangingPunct="1"/>
            <a:r>
              <a:rPr lang="en-US" smtClean="0"/>
              <a:t>MSVU Community Garden</a:t>
            </a:r>
          </a:p>
        </p:txBody>
      </p:sp>
      <p:sp>
        <p:nvSpPr>
          <p:cNvPr id="48130" name="Rectangle 3"/>
          <p:cNvSpPr>
            <a:spLocks noGrp="1" noChangeArrowheads="1"/>
          </p:cNvSpPr>
          <p:nvPr>
            <p:ph type="body" idx="1"/>
          </p:nvPr>
        </p:nvSpPr>
        <p:spPr/>
        <p:txBody>
          <a:bodyPr/>
          <a:lstStyle/>
          <a:p>
            <a:pPr eaLnBrk="1" hangingPunct="1">
              <a:buFontTx/>
              <a:buNone/>
            </a:pPr>
            <a:r>
              <a:rPr lang="en-CA" sz="3400" b="1" smtClean="0"/>
              <a:t>Mission:</a:t>
            </a:r>
          </a:p>
          <a:p>
            <a:pPr eaLnBrk="1" hangingPunct="1"/>
            <a:r>
              <a:rPr lang="en-CA" smtClean="0"/>
              <a:t>To provide the Mount Community (students, faculty, staff and neighbours) with access to a safe, welcoming, and sustainably managed garden for food, education, and recreation.</a:t>
            </a:r>
          </a:p>
          <a:p>
            <a:pPr eaLnBrk="1" hangingPunct="1"/>
            <a:endParaRPr lang="en-US" smtClean="0"/>
          </a:p>
          <a:p>
            <a:pPr eaLnBrk="1" hangingPunct="1"/>
            <a:endParaRPr lang="en-US" smtClean="0"/>
          </a:p>
        </p:txBody>
      </p:sp>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2"/>
          <p:cNvSpPr>
            <a:spLocks noGrp="1" noChangeArrowheads="1"/>
          </p:cNvSpPr>
          <p:nvPr>
            <p:ph type="title"/>
          </p:nvPr>
        </p:nvSpPr>
        <p:spPr/>
        <p:txBody>
          <a:bodyPr/>
          <a:lstStyle/>
          <a:p>
            <a:pPr eaLnBrk="1" hangingPunct="1"/>
            <a:r>
              <a:rPr lang="en-US" smtClean="0"/>
              <a:t>MSVU Community Garden</a:t>
            </a:r>
          </a:p>
        </p:txBody>
      </p:sp>
      <p:sp>
        <p:nvSpPr>
          <p:cNvPr id="49154" name="Rectangle 3"/>
          <p:cNvSpPr>
            <a:spLocks noGrp="1" noChangeArrowheads="1"/>
          </p:cNvSpPr>
          <p:nvPr>
            <p:ph type="body" idx="1"/>
          </p:nvPr>
        </p:nvSpPr>
        <p:spPr/>
        <p:txBody>
          <a:bodyPr/>
          <a:lstStyle/>
          <a:p>
            <a:pPr eaLnBrk="1" hangingPunct="1">
              <a:buFontTx/>
              <a:buNone/>
            </a:pPr>
            <a:r>
              <a:rPr lang="en-US" b="1" smtClean="0"/>
              <a:t>Goals:</a:t>
            </a:r>
          </a:p>
          <a:p>
            <a:pPr eaLnBrk="1" hangingPunct="1"/>
            <a:r>
              <a:rPr lang="en-US" smtClean="0"/>
              <a:t>Education</a:t>
            </a:r>
          </a:p>
          <a:p>
            <a:pPr eaLnBrk="1" hangingPunct="1"/>
            <a:r>
              <a:rPr lang="en-US" smtClean="0"/>
              <a:t>Food Security</a:t>
            </a:r>
          </a:p>
          <a:p>
            <a:pPr eaLnBrk="1" hangingPunct="1"/>
            <a:r>
              <a:rPr lang="en-US" smtClean="0"/>
              <a:t>Campus Beautification</a:t>
            </a:r>
          </a:p>
          <a:p>
            <a:pPr eaLnBrk="1" hangingPunct="1"/>
            <a:r>
              <a:rPr lang="en-US" smtClean="0"/>
              <a:t>Community Building</a:t>
            </a:r>
          </a:p>
          <a:p>
            <a:pPr eaLnBrk="1" hangingPunct="1"/>
            <a:r>
              <a:rPr lang="en-US" smtClean="0"/>
              <a:t>Physical Therapy</a:t>
            </a:r>
          </a:p>
          <a:p>
            <a:pPr eaLnBrk="1" hangingPunct="1"/>
            <a:r>
              <a:rPr lang="en-US" smtClean="0"/>
              <a:t>Sustainability </a:t>
            </a:r>
          </a:p>
        </p:txBody>
      </p:sp>
    </p:spTree>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2"/>
          <p:cNvSpPr>
            <a:spLocks noGrp="1" noChangeArrowheads="1"/>
          </p:cNvSpPr>
          <p:nvPr>
            <p:ph type="title"/>
          </p:nvPr>
        </p:nvSpPr>
        <p:spPr/>
        <p:txBody>
          <a:bodyPr/>
          <a:lstStyle/>
          <a:p>
            <a:pPr eaLnBrk="1" hangingPunct="1"/>
            <a:r>
              <a:rPr lang="en-US" smtClean="0"/>
              <a:t>MSVU Community Garden</a:t>
            </a:r>
          </a:p>
        </p:txBody>
      </p:sp>
      <p:sp>
        <p:nvSpPr>
          <p:cNvPr id="51202" name="Rectangle 3"/>
          <p:cNvSpPr>
            <a:spLocks noGrp="1" noChangeArrowheads="1"/>
          </p:cNvSpPr>
          <p:nvPr>
            <p:ph type="body" idx="1"/>
          </p:nvPr>
        </p:nvSpPr>
        <p:spPr/>
        <p:txBody>
          <a:bodyPr/>
          <a:lstStyle/>
          <a:p>
            <a:pPr eaLnBrk="1" hangingPunct="1"/>
            <a:endParaRPr lang="en-US" smtClean="0"/>
          </a:p>
          <a:p>
            <a:pPr eaLnBrk="1" hangingPunct="1"/>
            <a:endParaRPr lang="en-US" smtClean="0"/>
          </a:p>
          <a:p>
            <a:pPr eaLnBrk="1" hangingPunct="1"/>
            <a:endParaRPr lang="en-US" smtClean="0"/>
          </a:p>
          <a:p>
            <a:pPr algn="ctr" eaLnBrk="1" hangingPunct="1"/>
            <a:r>
              <a:rPr lang="en-US" smtClean="0"/>
              <a:t>Insert campus map here</a:t>
            </a:r>
          </a:p>
        </p:txBody>
      </p:sp>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2"/>
          <p:cNvSpPr>
            <a:spLocks noGrp="1" noChangeArrowheads="1"/>
          </p:cNvSpPr>
          <p:nvPr>
            <p:ph type="title"/>
          </p:nvPr>
        </p:nvSpPr>
        <p:spPr/>
        <p:txBody>
          <a:bodyPr/>
          <a:lstStyle/>
          <a:p>
            <a:pPr eaLnBrk="1" hangingPunct="1"/>
            <a:r>
              <a:rPr lang="en-US" smtClean="0"/>
              <a:t>MSVU Community Garden</a:t>
            </a:r>
          </a:p>
        </p:txBody>
      </p:sp>
      <p:sp>
        <p:nvSpPr>
          <p:cNvPr id="52226" name="Rectangle 3"/>
          <p:cNvSpPr>
            <a:spLocks noGrp="1" noChangeArrowheads="1"/>
          </p:cNvSpPr>
          <p:nvPr>
            <p:ph type="body" idx="1"/>
          </p:nvPr>
        </p:nvSpPr>
        <p:spPr/>
        <p:txBody>
          <a:bodyPr/>
          <a:lstStyle/>
          <a:p>
            <a:pPr eaLnBrk="1" hangingPunct="1">
              <a:lnSpc>
                <a:spcPct val="80000"/>
              </a:lnSpc>
            </a:pPr>
            <a:r>
              <a:rPr lang="en-US" sz="2800" smtClean="0"/>
              <a:t>Indoor potted herb garden in the Rosaria Student Centre.  </a:t>
            </a:r>
          </a:p>
          <a:p>
            <a:pPr eaLnBrk="1" hangingPunct="1">
              <a:lnSpc>
                <a:spcPct val="80000"/>
              </a:lnSpc>
            </a:pPr>
            <a:endParaRPr lang="en-US" sz="2800" smtClean="0"/>
          </a:p>
          <a:p>
            <a:pPr eaLnBrk="1" hangingPunct="1">
              <a:lnSpc>
                <a:spcPct val="80000"/>
              </a:lnSpc>
            </a:pPr>
            <a:r>
              <a:rPr lang="en-US" sz="2800" smtClean="0"/>
              <a:t>Monthly workshops (e.g. ceramic pot decorating, herb planting, salad growing, soup exchange).</a:t>
            </a:r>
          </a:p>
          <a:p>
            <a:pPr eaLnBrk="1" hangingPunct="1">
              <a:lnSpc>
                <a:spcPct val="80000"/>
              </a:lnSpc>
            </a:pPr>
            <a:endParaRPr lang="en-US" sz="2800" smtClean="0"/>
          </a:p>
          <a:p>
            <a:pPr eaLnBrk="1" hangingPunct="1">
              <a:lnSpc>
                <a:spcPct val="80000"/>
              </a:lnSpc>
            </a:pPr>
            <a:r>
              <a:rPr lang="en-US" sz="2800" smtClean="0"/>
              <a:t>Planning for the summer growing season by finding individuals and groups interested in caring for plots. </a:t>
            </a:r>
          </a:p>
          <a:p>
            <a:pPr eaLnBrk="1" hangingPunct="1">
              <a:lnSpc>
                <a:spcPct val="80000"/>
              </a:lnSpc>
            </a:pPr>
            <a:endParaRPr lang="en-US" sz="2800" smtClean="0"/>
          </a:p>
          <a:p>
            <a:pPr eaLnBrk="1" hangingPunct="1">
              <a:lnSpc>
                <a:spcPct val="80000"/>
              </a:lnSpc>
            </a:pPr>
            <a:r>
              <a:rPr lang="en-US" sz="2800" smtClean="0"/>
              <a:t>Advertisement, promotion, and faculty outreach.</a:t>
            </a:r>
            <a:endParaRPr lang="en-US" smtClean="0"/>
          </a:p>
        </p:txBody>
      </p:sp>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Title 1"/>
          <p:cNvSpPr>
            <a:spLocks noGrp="1"/>
          </p:cNvSpPr>
          <p:nvPr>
            <p:ph type="title"/>
          </p:nvPr>
        </p:nvSpPr>
        <p:spPr/>
        <p:txBody>
          <a:bodyPr/>
          <a:lstStyle/>
          <a:p>
            <a:pPr eaLnBrk="1" hangingPunct="1"/>
            <a:r>
              <a:rPr lang="en-CA" sz="4000" smtClean="0"/>
              <a:t>Benefits of a Community Garden</a:t>
            </a:r>
          </a:p>
        </p:txBody>
      </p:sp>
      <p:sp>
        <p:nvSpPr>
          <p:cNvPr id="53250" name="Rectangle 4"/>
          <p:cNvSpPr>
            <a:spLocks noGrp="1" noChangeArrowheads="1"/>
          </p:cNvSpPr>
          <p:nvPr>
            <p:ph type="body" idx="1"/>
          </p:nvPr>
        </p:nvSpPr>
        <p:spPr/>
        <p:txBody>
          <a:bodyPr/>
          <a:lstStyle/>
          <a:p>
            <a:pPr eaLnBrk="1" hangingPunct="1">
              <a:lnSpc>
                <a:spcPct val="90000"/>
              </a:lnSpc>
              <a:spcAft>
                <a:spcPts val="3600"/>
              </a:spcAft>
            </a:pPr>
            <a:r>
              <a:rPr lang="en-CA" smtClean="0"/>
              <a:t>Individual and household food security</a:t>
            </a:r>
          </a:p>
          <a:p>
            <a:pPr eaLnBrk="1" hangingPunct="1">
              <a:lnSpc>
                <a:spcPct val="90000"/>
              </a:lnSpc>
              <a:spcAft>
                <a:spcPts val="3600"/>
              </a:spcAft>
            </a:pPr>
            <a:r>
              <a:rPr lang="en-CA" smtClean="0"/>
              <a:t>Vegetable and fruit consumption</a:t>
            </a:r>
          </a:p>
          <a:p>
            <a:pPr eaLnBrk="1" hangingPunct="1">
              <a:lnSpc>
                <a:spcPct val="90000"/>
              </a:lnSpc>
              <a:spcAft>
                <a:spcPts val="3600"/>
              </a:spcAft>
            </a:pPr>
            <a:r>
              <a:rPr lang="en-CA" smtClean="0"/>
              <a:t>Physical activity </a:t>
            </a:r>
          </a:p>
          <a:p>
            <a:pPr eaLnBrk="1" hangingPunct="1">
              <a:lnSpc>
                <a:spcPct val="90000"/>
              </a:lnSpc>
              <a:spcAft>
                <a:spcPts val="3600"/>
              </a:spcAft>
            </a:pPr>
            <a:r>
              <a:rPr lang="en-CA" smtClean="0"/>
              <a:t>Democratic culture</a:t>
            </a:r>
          </a:p>
          <a:p>
            <a:pPr eaLnBrk="1" hangingPunct="1">
              <a:lnSpc>
                <a:spcPct val="90000"/>
              </a:lnSpc>
              <a:spcAft>
                <a:spcPts val="3600"/>
              </a:spcAft>
            </a:pPr>
            <a:r>
              <a:rPr lang="en-CA" smtClean="0"/>
              <a:t>Social capital</a:t>
            </a:r>
            <a:endParaRPr lang="en-US" smtClean="0"/>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noChangeArrowheads="1"/>
          </p:cNvSpPr>
          <p:nvPr>
            <p:ph type="title"/>
          </p:nvPr>
        </p:nvSpPr>
        <p:spPr/>
        <p:txBody>
          <a:bodyPr/>
          <a:lstStyle/>
          <a:p>
            <a:pPr eaLnBrk="1" hangingPunct="1"/>
            <a:r>
              <a:rPr lang="en-US" smtClean="0"/>
              <a:t>Outline</a:t>
            </a:r>
          </a:p>
        </p:txBody>
      </p:sp>
      <p:sp>
        <p:nvSpPr>
          <p:cNvPr id="20482" name="Rectangle 3"/>
          <p:cNvSpPr>
            <a:spLocks noGrp="1" noChangeArrowheads="1"/>
          </p:cNvSpPr>
          <p:nvPr>
            <p:ph type="body" idx="1"/>
          </p:nvPr>
        </p:nvSpPr>
        <p:spPr/>
        <p:txBody>
          <a:bodyPr/>
          <a:lstStyle/>
          <a:p>
            <a:pPr eaLnBrk="1" hangingPunct="1">
              <a:lnSpc>
                <a:spcPct val="80000"/>
              </a:lnSpc>
              <a:spcBef>
                <a:spcPts val="1800"/>
              </a:spcBef>
            </a:pPr>
            <a:r>
              <a:rPr lang="en-CA" sz="2800" smtClean="0"/>
              <a:t>What is Food Security?</a:t>
            </a:r>
          </a:p>
          <a:p>
            <a:pPr eaLnBrk="1" hangingPunct="1">
              <a:lnSpc>
                <a:spcPct val="80000"/>
              </a:lnSpc>
              <a:spcBef>
                <a:spcPts val="1800"/>
              </a:spcBef>
            </a:pPr>
            <a:r>
              <a:rPr lang="en-CA" sz="2800" smtClean="0"/>
              <a:t>Benefits of Local Foods</a:t>
            </a:r>
          </a:p>
          <a:p>
            <a:pPr eaLnBrk="1" hangingPunct="1">
              <a:lnSpc>
                <a:spcPct val="80000"/>
              </a:lnSpc>
              <a:spcBef>
                <a:spcPts val="1800"/>
              </a:spcBef>
            </a:pPr>
            <a:r>
              <a:rPr lang="en-CA" sz="2800" smtClean="0"/>
              <a:t>Impetus for a campus garden</a:t>
            </a:r>
          </a:p>
          <a:p>
            <a:pPr eaLnBrk="1" hangingPunct="1">
              <a:lnSpc>
                <a:spcPct val="80000"/>
              </a:lnSpc>
              <a:spcBef>
                <a:spcPts val="1800"/>
              </a:spcBef>
            </a:pPr>
            <a:r>
              <a:rPr lang="en-CA" sz="2800" smtClean="0"/>
              <a:t>The Garden’s Beginning</a:t>
            </a:r>
          </a:p>
          <a:p>
            <a:pPr eaLnBrk="1" hangingPunct="1">
              <a:lnSpc>
                <a:spcPct val="80000"/>
              </a:lnSpc>
              <a:spcBef>
                <a:spcPts val="1800"/>
              </a:spcBef>
            </a:pPr>
            <a:r>
              <a:rPr lang="en-CA" sz="2800" smtClean="0"/>
              <a:t>The Garden Today</a:t>
            </a:r>
          </a:p>
          <a:p>
            <a:pPr lvl="1" eaLnBrk="1" hangingPunct="1">
              <a:lnSpc>
                <a:spcPct val="80000"/>
              </a:lnSpc>
              <a:spcBef>
                <a:spcPts val="1800"/>
              </a:spcBef>
            </a:pPr>
            <a:r>
              <a:rPr lang="en-CA" sz="2400" smtClean="0"/>
              <a:t>Mission &amp; Goals</a:t>
            </a:r>
          </a:p>
          <a:p>
            <a:pPr eaLnBrk="1" hangingPunct="1">
              <a:lnSpc>
                <a:spcPct val="80000"/>
              </a:lnSpc>
              <a:spcBef>
                <a:spcPts val="1800"/>
              </a:spcBef>
            </a:pPr>
            <a:r>
              <a:rPr lang="en-CA" sz="2800" smtClean="0"/>
              <a:t>Benefits of community gardens</a:t>
            </a:r>
          </a:p>
          <a:p>
            <a:pPr eaLnBrk="1" hangingPunct="1">
              <a:lnSpc>
                <a:spcPct val="80000"/>
              </a:lnSpc>
              <a:spcBef>
                <a:spcPts val="1800"/>
              </a:spcBef>
            </a:pPr>
            <a:r>
              <a:rPr lang="en-CA" sz="2800" smtClean="0"/>
              <a:t>Playing in the dirt </a:t>
            </a:r>
            <a:r>
              <a:rPr lang="en-CA" sz="2800" smtClean="0">
                <a:sym typeface="Wingdings" pitchFamily="2" charset="2"/>
              </a:rPr>
              <a:t></a:t>
            </a:r>
            <a:endParaRPr lang="en-US" sz="2800" smtClean="0"/>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2"/>
          <p:cNvSpPr>
            <a:spLocks noGrp="1" noChangeArrowheads="1"/>
          </p:cNvSpPr>
          <p:nvPr>
            <p:ph type="title"/>
          </p:nvPr>
        </p:nvSpPr>
        <p:spPr/>
        <p:txBody>
          <a:bodyPr/>
          <a:lstStyle/>
          <a:p>
            <a:pPr eaLnBrk="1" hangingPunct="1"/>
            <a:r>
              <a:rPr lang="en-CA" sz="4000" smtClean="0"/>
              <a:t>Community Gardens at </a:t>
            </a:r>
            <a:br>
              <a:rPr lang="en-CA" sz="4000" smtClean="0"/>
            </a:br>
            <a:r>
              <a:rPr lang="en-CA" sz="4000" smtClean="0"/>
              <a:t>other Universities</a:t>
            </a:r>
            <a:endParaRPr lang="en-US" sz="4000" smtClean="0"/>
          </a:p>
        </p:txBody>
      </p:sp>
      <p:sp>
        <p:nvSpPr>
          <p:cNvPr id="55298" name="Rectangle 3"/>
          <p:cNvSpPr>
            <a:spLocks noGrp="1" noChangeArrowheads="1"/>
          </p:cNvSpPr>
          <p:nvPr>
            <p:ph type="body" idx="1"/>
          </p:nvPr>
        </p:nvSpPr>
        <p:spPr/>
        <p:txBody>
          <a:bodyPr/>
          <a:lstStyle/>
          <a:p>
            <a:pPr eaLnBrk="1" hangingPunct="1">
              <a:lnSpc>
                <a:spcPct val="90000"/>
              </a:lnSpc>
              <a:spcAft>
                <a:spcPts val="3600"/>
              </a:spcAft>
            </a:pPr>
            <a:r>
              <a:rPr lang="en-CA" smtClean="0"/>
              <a:t>Dalhousie University</a:t>
            </a:r>
          </a:p>
          <a:p>
            <a:pPr eaLnBrk="1" hangingPunct="1">
              <a:lnSpc>
                <a:spcPct val="90000"/>
              </a:lnSpc>
              <a:spcAft>
                <a:spcPts val="3600"/>
              </a:spcAft>
            </a:pPr>
            <a:r>
              <a:rPr lang="en-CA" smtClean="0"/>
              <a:t>Saint Francis Xavier University</a:t>
            </a:r>
          </a:p>
          <a:p>
            <a:pPr eaLnBrk="1" hangingPunct="1">
              <a:lnSpc>
                <a:spcPct val="90000"/>
              </a:lnSpc>
              <a:spcAft>
                <a:spcPts val="3600"/>
              </a:spcAft>
            </a:pPr>
            <a:r>
              <a:rPr lang="en-CA" smtClean="0"/>
              <a:t>Mount Allison University</a:t>
            </a:r>
          </a:p>
          <a:p>
            <a:pPr eaLnBrk="1" hangingPunct="1">
              <a:lnSpc>
                <a:spcPct val="90000"/>
              </a:lnSpc>
              <a:spcAft>
                <a:spcPts val="3600"/>
              </a:spcAft>
            </a:pPr>
            <a:r>
              <a:rPr lang="en-CA" smtClean="0"/>
              <a:t>Nova Scotia Agricultural College</a:t>
            </a:r>
          </a:p>
          <a:p>
            <a:pPr eaLnBrk="1" hangingPunct="1">
              <a:lnSpc>
                <a:spcPct val="90000"/>
              </a:lnSpc>
              <a:spcAft>
                <a:spcPts val="3600"/>
              </a:spcAft>
            </a:pPr>
            <a:r>
              <a:rPr lang="en-CA" smtClean="0"/>
              <a:t>University of British Columbia</a:t>
            </a:r>
            <a:endParaRPr lang="en-US" smtClean="0"/>
          </a:p>
        </p:txBody>
      </p:sp>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4"/>
          <p:cNvSpPr>
            <a:spLocks noGrp="1" noChangeArrowheads="1"/>
          </p:cNvSpPr>
          <p:nvPr>
            <p:ph type="title"/>
          </p:nvPr>
        </p:nvSpPr>
        <p:spPr/>
        <p:txBody>
          <a:bodyPr/>
          <a:lstStyle/>
          <a:p>
            <a:pPr eaLnBrk="1" hangingPunct="1"/>
            <a:r>
              <a:rPr lang="en-US" smtClean="0"/>
              <a:t>For more information</a:t>
            </a:r>
          </a:p>
        </p:txBody>
      </p:sp>
      <p:sp>
        <p:nvSpPr>
          <p:cNvPr id="56322" name="Rectangle 5"/>
          <p:cNvSpPr>
            <a:spLocks noGrp="1" noChangeArrowheads="1"/>
          </p:cNvSpPr>
          <p:nvPr>
            <p:ph type="body" idx="1"/>
          </p:nvPr>
        </p:nvSpPr>
        <p:spPr>
          <a:xfrm>
            <a:off x="457200" y="1600200"/>
            <a:ext cx="8229600" cy="4953000"/>
          </a:xfrm>
        </p:spPr>
        <p:txBody>
          <a:bodyPr/>
          <a:lstStyle/>
          <a:p>
            <a:pPr eaLnBrk="1" hangingPunct="1">
              <a:lnSpc>
                <a:spcPct val="90000"/>
              </a:lnSpc>
            </a:pPr>
            <a:endParaRPr lang="en-US" sz="2800" smtClean="0"/>
          </a:p>
          <a:p>
            <a:pPr eaLnBrk="1" hangingPunct="1">
              <a:lnSpc>
                <a:spcPct val="90000"/>
              </a:lnSpc>
            </a:pPr>
            <a:r>
              <a:rPr lang="en-US" sz="2800" smtClean="0"/>
              <a:t>Tanya James, Garden Coordinator</a:t>
            </a:r>
          </a:p>
          <a:p>
            <a:pPr eaLnBrk="1" hangingPunct="1">
              <a:lnSpc>
                <a:spcPct val="90000"/>
              </a:lnSpc>
              <a:buFontTx/>
              <a:buNone/>
            </a:pPr>
            <a:r>
              <a:rPr lang="en-US" sz="2800" smtClean="0">
                <a:hlinkClick r:id="rId2"/>
              </a:rPr>
              <a:t>garden@msvu.ca</a:t>
            </a:r>
            <a:endParaRPr lang="en-US" sz="2800" smtClean="0"/>
          </a:p>
          <a:p>
            <a:pPr eaLnBrk="1" hangingPunct="1">
              <a:lnSpc>
                <a:spcPct val="90000"/>
              </a:lnSpc>
            </a:pPr>
            <a:endParaRPr lang="en-US" sz="2800" smtClean="0"/>
          </a:p>
          <a:p>
            <a:pPr eaLnBrk="1" hangingPunct="1">
              <a:lnSpc>
                <a:spcPct val="90000"/>
              </a:lnSpc>
            </a:pPr>
            <a:r>
              <a:rPr lang="en-US" sz="2800" smtClean="0"/>
              <a:t>Rebecca Green-LaPierre, Faculty Supervisor</a:t>
            </a:r>
          </a:p>
          <a:p>
            <a:pPr eaLnBrk="1" hangingPunct="1">
              <a:lnSpc>
                <a:spcPct val="90000"/>
              </a:lnSpc>
              <a:buFontTx/>
              <a:buNone/>
            </a:pPr>
            <a:r>
              <a:rPr lang="en-US" sz="2800" smtClean="0">
                <a:hlinkClick r:id="rId3"/>
              </a:rPr>
              <a:t>Rebecca.Green@msvu.ca</a:t>
            </a:r>
            <a:r>
              <a:rPr lang="en-US" sz="2800" smtClean="0"/>
              <a:t> </a:t>
            </a:r>
          </a:p>
          <a:p>
            <a:pPr eaLnBrk="1" hangingPunct="1">
              <a:lnSpc>
                <a:spcPct val="90000"/>
              </a:lnSpc>
              <a:buFontTx/>
              <a:buNone/>
            </a:pPr>
            <a:endParaRPr lang="en-US" sz="2800" smtClean="0"/>
          </a:p>
          <a:p>
            <a:pPr eaLnBrk="1" hangingPunct="1">
              <a:lnSpc>
                <a:spcPct val="90000"/>
              </a:lnSpc>
              <a:buFontTx/>
              <a:buNone/>
            </a:pPr>
            <a:endParaRPr lang="en-US" sz="2800" smtClean="0"/>
          </a:p>
          <a:p>
            <a:pPr algn="ctr" eaLnBrk="1" hangingPunct="1">
              <a:lnSpc>
                <a:spcPct val="90000"/>
              </a:lnSpc>
              <a:buFontTx/>
              <a:buNone/>
            </a:pPr>
            <a:r>
              <a:rPr lang="en-US" sz="2800" smtClean="0">
                <a:hlinkClick r:id="rId4"/>
              </a:rPr>
              <a:t>www.mountstudents.ca/content/greenmsvu</a:t>
            </a:r>
            <a:endParaRPr lang="en-US" sz="2800" smtClean="0"/>
          </a:p>
          <a:p>
            <a:pPr algn="ctr" eaLnBrk="1" hangingPunct="1">
              <a:lnSpc>
                <a:spcPct val="90000"/>
              </a:lnSpc>
              <a:buFontTx/>
              <a:buNone/>
            </a:pPr>
            <a:r>
              <a:rPr lang="en-US" sz="2800" smtClean="0">
                <a:hlinkClick r:id="rId5"/>
              </a:rPr>
              <a:t>www.halifaxgardennetwork.com</a:t>
            </a:r>
            <a:endParaRPr lang="en-US" sz="2800" smtClean="0"/>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US" smtClean="0"/>
              <a:t>    What is Food Security?</a:t>
            </a:r>
          </a:p>
        </p:txBody>
      </p:sp>
      <p:sp>
        <p:nvSpPr>
          <p:cNvPr id="91139" name="Rectangle 3"/>
          <p:cNvSpPr>
            <a:spLocks noGrp="1" noChangeArrowheads="1"/>
          </p:cNvSpPr>
          <p:nvPr>
            <p:ph type="body" idx="1"/>
          </p:nvPr>
        </p:nvSpPr>
        <p:spPr>
          <a:xfrm>
            <a:off x="457200" y="1600200"/>
            <a:ext cx="8229600" cy="4953000"/>
          </a:xfrm>
        </p:spPr>
        <p:txBody>
          <a:bodyPr/>
          <a:lstStyle/>
          <a:p>
            <a:pPr eaLnBrk="1" hangingPunct="1">
              <a:buFontTx/>
              <a:buNone/>
            </a:pPr>
            <a:r>
              <a:rPr lang="en-US" smtClean="0"/>
              <a:t>Is it…</a:t>
            </a:r>
          </a:p>
          <a:p>
            <a:pPr eaLnBrk="1" hangingPunct="1">
              <a:buFontTx/>
              <a:buNone/>
            </a:pPr>
            <a:r>
              <a:rPr lang="en-US" smtClean="0"/>
              <a:t>A) Farmers with guns?</a:t>
            </a:r>
          </a:p>
          <a:p>
            <a:pPr eaLnBrk="1" hangingPunct="1">
              <a:buFontTx/>
              <a:buNone/>
            </a:pPr>
            <a:r>
              <a:rPr lang="en-US" smtClean="0"/>
              <a:t>B) Being able to afford the food you need? </a:t>
            </a:r>
          </a:p>
          <a:p>
            <a:pPr eaLnBrk="1" hangingPunct="1">
              <a:buFontTx/>
              <a:buNone/>
            </a:pPr>
            <a:r>
              <a:rPr lang="en-US" smtClean="0"/>
              <a:t>C) Using Mr. Clean on your kitchen counters to avoid cross contamination?</a:t>
            </a:r>
          </a:p>
          <a:p>
            <a:pPr eaLnBrk="1" hangingPunct="1">
              <a:buFontTx/>
              <a:buNone/>
            </a:pPr>
            <a:r>
              <a:rPr lang="en-US" smtClean="0"/>
              <a:t>D) Growing your own food in safe fertile soil?</a:t>
            </a:r>
          </a:p>
          <a:p>
            <a:pPr eaLnBrk="1" hangingPunct="1">
              <a:buFontTx/>
              <a:buNone/>
            </a:pPr>
            <a:r>
              <a:rPr lang="en-US" smtClean="0"/>
              <a:t>E) Having access to food banks when you run out of money?</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1139">
                                            <p:txEl>
                                              <p:pRg st="1" end="1"/>
                                            </p:txEl>
                                          </p:spTgt>
                                        </p:tgtEl>
                                        <p:attrNameLst>
                                          <p:attrName>style.visibility</p:attrName>
                                        </p:attrNameLst>
                                      </p:cBhvr>
                                      <p:to>
                                        <p:strVal val="visible"/>
                                      </p:to>
                                    </p:set>
                                    <p:anim calcmode="lin" valueType="num">
                                      <p:cBhvr additive="base">
                                        <p:cTn id="7" dur="500" fill="hold"/>
                                        <p:tgtEl>
                                          <p:spTgt spid="91139">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113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91139">
                                            <p:txEl>
                                              <p:pRg st="2" end="2"/>
                                            </p:txEl>
                                          </p:spTgt>
                                        </p:tgtEl>
                                        <p:attrNameLst>
                                          <p:attrName>style.visibility</p:attrName>
                                        </p:attrNameLst>
                                      </p:cBhvr>
                                      <p:to>
                                        <p:strVal val="visible"/>
                                      </p:to>
                                    </p:set>
                                    <p:anim calcmode="lin" valueType="num">
                                      <p:cBhvr additive="base">
                                        <p:cTn id="13" dur="500" fill="hold"/>
                                        <p:tgtEl>
                                          <p:spTgt spid="91139">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9113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91139">
                                            <p:txEl>
                                              <p:pRg st="3" end="3"/>
                                            </p:txEl>
                                          </p:spTgt>
                                        </p:tgtEl>
                                        <p:attrNameLst>
                                          <p:attrName>style.visibility</p:attrName>
                                        </p:attrNameLst>
                                      </p:cBhvr>
                                      <p:to>
                                        <p:strVal val="visible"/>
                                      </p:to>
                                    </p:set>
                                    <p:anim calcmode="lin" valueType="num">
                                      <p:cBhvr additive="base">
                                        <p:cTn id="19" dur="500" fill="hold"/>
                                        <p:tgtEl>
                                          <p:spTgt spid="91139">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91139">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91139">
                                            <p:txEl>
                                              <p:pRg st="4" end="4"/>
                                            </p:txEl>
                                          </p:spTgt>
                                        </p:tgtEl>
                                        <p:attrNameLst>
                                          <p:attrName>style.visibility</p:attrName>
                                        </p:attrNameLst>
                                      </p:cBhvr>
                                      <p:to>
                                        <p:strVal val="visible"/>
                                      </p:to>
                                    </p:set>
                                    <p:anim calcmode="lin" valueType="num">
                                      <p:cBhvr additive="base">
                                        <p:cTn id="25" dur="500" fill="hold"/>
                                        <p:tgtEl>
                                          <p:spTgt spid="91139">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91139">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91139">
                                            <p:txEl>
                                              <p:pRg st="5" end="5"/>
                                            </p:txEl>
                                          </p:spTgt>
                                        </p:tgtEl>
                                        <p:attrNameLst>
                                          <p:attrName>style.visibility</p:attrName>
                                        </p:attrNameLst>
                                      </p:cBhvr>
                                      <p:to>
                                        <p:strVal val="visible"/>
                                      </p:to>
                                    </p:set>
                                    <p:anim calcmode="lin" valueType="num">
                                      <p:cBhvr additive="base">
                                        <p:cTn id="31" dur="500" fill="hold"/>
                                        <p:tgtEl>
                                          <p:spTgt spid="91139">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91139">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3" name="Rectangle 2"/>
          <p:cNvSpPr>
            <a:spLocks noGrp="1" noChangeArrowheads="1"/>
          </p:cNvSpPr>
          <p:nvPr>
            <p:ph type="title"/>
          </p:nvPr>
        </p:nvSpPr>
        <p:spPr/>
        <p:txBody>
          <a:bodyPr/>
          <a:lstStyle/>
          <a:p>
            <a:pPr eaLnBrk="1" hangingPunct="1"/>
            <a:r>
              <a:rPr lang="en-US" smtClean="0"/>
              <a:t>   What is Food Security?</a:t>
            </a:r>
          </a:p>
        </p:txBody>
      </p:sp>
      <p:sp>
        <p:nvSpPr>
          <p:cNvPr id="93187" name="Rectangle 3"/>
          <p:cNvSpPr>
            <a:spLocks noGrp="1" noChangeArrowheads="1"/>
          </p:cNvSpPr>
          <p:nvPr>
            <p:ph type="body" idx="1"/>
          </p:nvPr>
        </p:nvSpPr>
        <p:spPr>
          <a:xfrm>
            <a:off x="685800" y="1752600"/>
            <a:ext cx="7772400" cy="4648200"/>
          </a:xfrm>
        </p:spPr>
        <p:txBody>
          <a:bodyPr/>
          <a:lstStyle/>
          <a:p>
            <a:pPr eaLnBrk="1" hangingPunct="1">
              <a:buFontTx/>
              <a:buNone/>
              <a:tabLst>
                <a:tab pos="5318125" algn="l"/>
              </a:tabLst>
            </a:pPr>
            <a:r>
              <a:rPr lang="en-US" smtClean="0"/>
              <a:t>Food security is defined as having access at all times to:</a:t>
            </a:r>
          </a:p>
          <a:p>
            <a:pPr eaLnBrk="1" hangingPunct="1">
              <a:tabLst>
                <a:tab pos="5318125" algn="l"/>
              </a:tabLst>
            </a:pPr>
            <a:r>
              <a:rPr lang="en-US" u="sng" smtClean="0"/>
              <a:t>nutritious, safe</a:t>
            </a:r>
            <a:r>
              <a:rPr lang="en-US" smtClean="0"/>
              <a:t>, </a:t>
            </a:r>
            <a:r>
              <a:rPr lang="en-US" u="sng" smtClean="0"/>
              <a:t>personally acceptable</a:t>
            </a:r>
            <a:r>
              <a:rPr lang="en-US" smtClean="0"/>
              <a:t>, and </a:t>
            </a:r>
            <a:r>
              <a:rPr lang="en-US" u="sng" smtClean="0"/>
              <a:t>culturally appropriate</a:t>
            </a:r>
            <a:r>
              <a:rPr lang="en-US" smtClean="0"/>
              <a:t> foods, </a:t>
            </a:r>
          </a:p>
          <a:p>
            <a:pPr algn="ctr" eaLnBrk="1" hangingPunct="1">
              <a:buFontTx/>
              <a:buNone/>
              <a:tabLst>
                <a:tab pos="5318125" algn="l"/>
              </a:tabLst>
            </a:pPr>
            <a:r>
              <a:rPr lang="en-US" b="1" i="1" smtClean="0"/>
              <a:t>and</a:t>
            </a:r>
            <a:r>
              <a:rPr lang="en-US" smtClean="0"/>
              <a:t> </a:t>
            </a:r>
          </a:p>
          <a:p>
            <a:pPr eaLnBrk="1" hangingPunct="1">
              <a:tabLst>
                <a:tab pos="5318125" algn="l"/>
              </a:tabLst>
            </a:pPr>
            <a:r>
              <a:rPr lang="en-US" smtClean="0"/>
              <a:t>that the food supply is procured, produced, and distributed in ways that are </a:t>
            </a:r>
            <a:r>
              <a:rPr lang="en-US" u="sng" smtClean="0"/>
              <a:t>socially just</a:t>
            </a:r>
            <a:r>
              <a:rPr lang="en-US" smtClean="0"/>
              <a:t>  and </a:t>
            </a:r>
            <a:r>
              <a:rPr lang="en-US" u="sng" smtClean="0"/>
              <a:t>environmentally sound</a:t>
            </a:r>
          </a:p>
          <a:p>
            <a:pPr algn="ctr" eaLnBrk="1" hangingPunct="1">
              <a:buFontTx/>
              <a:buNone/>
              <a:tabLst>
                <a:tab pos="5318125" algn="l"/>
              </a:tabLst>
            </a:pPr>
            <a:r>
              <a:rPr lang="en-US" sz="1600" smtClean="0"/>
              <a:t>	                                                                             (Fairholm, 1999)</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93187">
                                            <p:txEl>
                                              <p:pRg st="0" end="0"/>
                                            </p:txEl>
                                          </p:spTgt>
                                        </p:tgtEl>
                                        <p:attrNameLst>
                                          <p:attrName>style.visibility</p:attrName>
                                        </p:attrNameLst>
                                      </p:cBhvr>
                                      <p:to>
                                        <p:strVal val="visible"/>
                                      </p:to>
                                    </p:set>
                                    <p:animEffect transition="in" filter="blinds(horizontal)">
                                      <p:cBhvr>
                                        <p:cTn id="7" dur="500"/>
                                        <p:tgtEl>
                                          <p:spTgt spid="93187">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93187">
                                            <p:txEl>
                                              <p:pRg st="1" end="1"/>
                                            </p:txEl>
                                          </p:spTgt>
                                        </p:tgtEl>
                                        <p:attrNameLst>
                                          <p:attrName>style.visibility</p:attrName>
                                        </p:attrNameLst>
                                      </p:cBhvr>
                                      <p:to>
                                        <p:strVal val="visible"/>
                                      </p:to>
                                    </p:set>
                                    <p:animEffect transition="in" filter="blinds(horizontal)">
                                      <p:cBhvr>
                                        <p:cTn id="10" dur="500"/>
                                        <p:tgtEl>
                                          <p:spTgt spid="93187">
                                            <p:txEl>
                                              <p:pRg st="1" end="1"/>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93187">
                                            <p:txEl>
                                              <p:pRg st="2" end="2"/>
                                            </p:txEl>
                                          </p:spTgt>
                                        </p:tgtEl>
                                        <p:attrNameLst>
                                          <p:attrName>style.visibility</p:attrName>
                                        </p:attrNameLst>
                                      </p:cBhvr>
                                      <p:to>
                                        <p:strVal val="visible"/>
                                      </p:to>
                                    </p:set>
                                    <p:animEffect transition="in" filter="blinds(horizontal)">
                                      <p:cBhvr>
                                        <p:cTn id="13" dur="500"/>
                                        <p:tgtEl>
                                          <p:spTgt spid="93187">
                                            <p:txEl>
                                              <p:pRg st="2" end="2"/>
                                            </p:txEl>
                                          </p:spTgt>
                                        </p:tgtEl>
                                      </p:cBhvr>
                                    </p:animEffect>
                                  </p:childTnLst>
                                </p:cTn>
                              </p:par>
                              <p:par>
                                <p:cTn id="14" presetID="3" presetClass="entr" presetSubtype="10" fill="hold" nodeType="withEffect">
                                  <p:stCondLst>
                                    <p:cond delay="0"/>
                                  </p:stCondLst>
                                  <p:childTnLst>
                                    <p:set>
                                      <p:cBhvr>
                                        <p:cTn id="15" dur="1" fill="hold">
                                          <p:stCondLst>
                                            <p:cond delay="0"/>
                                          </p:stCondLst>
                                        </p:cTn>
                                        <p:tgtEl>
                                          <p:spTgt spid="93187">
                                            <p:txEl>
                                              <p:pRg st="3" end="3"/>
                                            </p:txEl>
                                          </p:spTgt>
                                        </p:tgtEl>
                                        <p:attrNameLst>
                                          <p:attrName>style.visibility</p:attrName>
                                        </p:attrNameLst>
                                      </p:cBhvr>
                                      <p:to>
                                        <p:strVal val="visible"/>
                                      </p:to>
                                    </p:set>
                                    <p:animEffect transition="in" filter="blinds(horizontal)">
                                      <p:cBhvr>
                                        <p:cTn id="16" dur="500"/>
                                        <p:tgtEl>
                                          <p:spTgt spid="93187">
                                            <p:txEl>
                                              <p:pRg st="3" end="3"/>
                                            </p:txEl>
                                          </p:spTgt>
                                        </p:tgtEl>
                                      </p:cBhvr>
                                    </p:animEffect>
                                  </p:childTnLst>
                                </p:cTn>
                              </p:par>
                              <p:par>
                                <p:cTn id="17" presetID="3" presetClass="entr" presetSubtype="10" fill="hold" nodeType="withEffect">
                                  <p:stCondLst>
                                    <p:cond delay="0"/>
                                  </p:stCondLst>
                                  <p:childTnLst>
                                    <p:set>
                                      <p:cBhvr>
                                        <p:cTn id="18" dur="1" fill="hold">
                                          <p:stCondLst>
                                            <p:cond delay="0"/>
                                          </p:stCondLst>
                                        </p:cTn>
                                        <p:tgtEl>
                                          <p:spTgt spid="93187">
                                            <p:txEl>
                                              <p:pRg st="4" end="4"/>
                                            </p:txEl>
                                          </p:spTgt>
                                        </p:tgtEl>
                                        <p:attrNameLst>
                                          <p:attrName>style.visibility</p:attrName>
                                        </p:attrNameLst>
                                      </p:cBhvr>
                                      <p:to>
                                        <p:strVal val="visible"/>
                                      </p:to>
                                    </p:set>
                                    <p:animEffect transition="in" filter="blinds(horizontal)">
                                      <p:cBhvr>
                                        <p:cTn id="19" dur="500"/>
                                        <p:tgtEl>
                                          <p:spTgt spid="93187">
                                            <p:txEl>
                                              <p:pRg st="4" end="4"/>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6" presetClass="emph" presetSubtype="0" fill="hold" nodeType="clickEffect">
                                  <p:stCondLst>
                                    <p:cond delay="0"/>
                                  </p:stCondLst>
                                  <p:childTnLst>
                                    <p:animScale>
                                      <p:cBhvr>
                                        <p:cTn id="23" dur="2000" fill="hold"/>
                                        <p:tgtEl>
                                          <p:spTgt spid="93187">
                                            <p:txEl>
                                              <p:pRg st="2" end="2"/>
                                            </p:txEl>
                                          </p:spTgt>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2"/>
          <p:cNvSpPr>
            <a:spLocks noGrp="1" noChangeArrowheads="1"/>
          </p:cNvSpPr>
          <p:nvPr>
            <p:ph type="title"/>
          </p:nvPr>
        </p:nvSpPr>
        <p:spPr/>
        <p:txBody>
          <a:bodyPr/>
          <a:lstStyle/>
          <a:p>
            <a:pPr eaLnBrk="1" hangingPunct="1"/>
            <a:r>
              <a:rPr lang="en-US" smtClean="0"/>
              <a:t>Environmentally Sound Foods???</a:t>
            </a:r>
          </a:p>
        </p:txBody>
      </p:sp>
      <p:sp>
        <p:nvSpPr>
          <p:cNvPr id="95235" name="Rectangle 3"/>
          <p:cNvSpPr>
            <a:spLocks noGrp="1" noChangeArrowheads="1"/>
          </p:cNvSpPr>
          <p:nvPr>
            <p:ph type="body" idx="1"/>
          </p:nvPr>
        </p:nvSpPr>
        <p:spPr/>
        <p:txBody>
          <a:bodyPr/>
          <a:lstStyle/>
          <a:p>
            <a:pPr marL="609600" indent="-609600" eaLnBrk="1" hangingPunct="1">
              <a:buFontTx/>
              <a:buAutoNum type="arabicPeriod"/>
            </a:pPr>
            <a:endParaRPr lang="en-US" smtClean="0"/>
          </a:p>
          <a:p>
            <a:pPr marL="609600" indent="-609600" eaLnBrk="1" hangingPunct="1">
              <a:buFontTx/>
              <a:buAutoNum type="arabicPeriod"/>
            </a:pPr>
            <a:r>
              <a:rPr lang="en-US" smtClean="0"/>
              <a:t>Local foods</a:t>
            </a:r>
          </a:p>
          <a:p>
            <a:pPr marL="609600" indent="-609600" eaLnBrk="1" hangingPunct="1">
              <a:buFontTx/>
              <a:buAutoNum type="arabicPeriod"/>
            </a:pPr>
            <a:endParaRPr lang="en-US" smtClean="0"/>
          </a:p>
          <a:p>
            <a:pPr marL="609600" indent="-609600" eaLnBrk="1" hangingPunct="1">
              <a:buFontTx/>
              <a:buAutoNum type="arabicPeriod"/>
            </a:pPr>
            <a:r>
              <a:rPr lang="en-US" smtClean="0"/>
              <a:t>Organic foods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95235">
                                            <p:txEl>
                                              <p:pRg st="1" end="1"/>
                                            </p:txEl>
                                          </p:spTgt>
                                        </p:tgtEl>
                                        <p:attrNameLst>
                                          <p:attrName>style.visibility</p:attrName>
                                        </p:attrNameLst>
                                      </p:cBhvr>
                                      <p:to>
                                        <p:strVal val="visible"/>
                                      </p:to>
                                    </p:set>
                                    <p:animEffect transition="in" filter="blinds(horizontal)">
                                      <p:cBhvr>
                                        <p:cTn id="7" dur="500"/>
                                        <p:tgtEl>
                                          <p:spTgt spid="95235">
                                            <p:txEl>
                                              <p:pRg st="1" end="1"/>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95235">
                                            <p:txEl>
                                              <p:pRg st="3" end="3"/>
                                            </p:txEl>
                                          </p:spTgt>
                                        </p:tgtEl>
                                        <p:attrNameLst>
                                          <p:attrName>style.visibility</p:attrName>
                                        </p:attrNameLst>
                                      </p:cBhvr>
                                      <p:to>
                                        <p:strVal val="visible"/>
                                      </p:to>
                                    </p:set>
                                    <p:animEffect transition="in" filter="blinds(horizontal)">
                                      <p:cBhvr>
                                        <p:cTn id="10" dur="500"/>
                                        <p:tgtEl>
                                          <p:spTgt spid="9523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2"/>
          <p:cNvSpPr>
            <a:spLocks noGrp="1" noChangeArrowheads="1"/>
          </p:cNvSpPr>
          <p:nvPr>
            <p:ph type="title"/>
          </p:nvPr>
        </p:nvSpPr>
        <p:spPr/>
        <p:txBody>
          <a:bodyPr/>
          <a:lstStyle/>
          <a:p>
            <a:pPr eaLnBrk="1" hangingPunct="1"/>
            <a:r>
              <a:rPr lang="en-US" smtClean="0"/>
              <a:t>Benefits of Local Foods</a:t>
            </a:r>
          </a:p>
        </p:txBody>
      </p:sp>
      <p:sp>
        <p:nvSpPr>
          <p:cNvPr id="27650" name="Rectangle 3"/>
          <p:cNvSpPr>
            <a:spLocks noGrp="1" noChangeArrowheads="1"/>
          </p:cNvSpPr>
          <p:nvPr>
            <p:ph type="body" idx="1"/>
          </p:nvPr>
        </p:nvSpPr>
        <p:spPr/>
        <p:txBody>
          <a:bodyPr/>
          <a:lstStyle/>
          <a:p>
            <a:pPr marL="609600" indent="-609600" eaLnBrk="1" hangingPunct="1">
              <a:buFontTx/>
              <a:buAutoNum type="arabicPeriod"/>
            </a:pPr>
            <a:r>
              <a:rPr lang="en-US" smtClean="0"/>
              <a:t>Environmental Health</a:t>
            </a:r>
          </a:p>
          <a:p>
            <a:pPr marL="609600" indent="-609600" eaLnBrk="1" hangingPunct="1">
              <a:buFontTx/>
              <a:buAutoNum type="arabicPeriod"/>
            </a:pPr>
            <a:r>
              <a:rPr lang="en-US" smtClean="0"/>
              <a:t>Economic Health</a:t>
            </a:r>
          </a:p>
          <a:p>
            <a:pPr marL="609600" indent="-609600" eaLnBrk="1" hangingPunct="1">
              <a:buFontTx/>
              <a:buAutoNum type="arabicPeriod"/>
            </a:pPr>
            <a:r>
              <a:rPr lang="en-US" smtClean="0"/>
              <a:t>Social, Cultural &amp; Spiritual Health</a:t>
            </a:r>
          </a:p>
          <a:p>
            <a:pPr marL="609600" indent="-609600" eaLnBrk="1" hangingPunct="1">
              <a:buFontTx/>
              <a:buAutoNum type="arabicPeriod"/>
            </a:pPr>
            <a:r>
              <a:rPr lang="en-US" smtClean="0"/>
              <a:t>Human Health</a:t>
            </a:r>
          </a:p>
        </p:txBody>
      </p:sp>
      <p:pic>
        <p:nvPicPr>
          <p:cNvPr id="27651" name="Picture 4" descr="Tomato Pic"/>
          <p:cNvPicPr>
            <a:picLocks noChangeAspect="1" noChangeArrowheads="1"/>
          </p:cNvPicPr>
          <p:nvPr/>
        </p:nvPicPr>
        <p:blipFill>
          <a:blip r:embed="rId3"/>
          <a:srcRect/>
          <a:stretch>
            <a:fillRect/>
          </a:stretch>
        </p:blipFill>
        <p:spPr bwMode="auto">
          <a:xfrm>
            <a:off x="2819400" y="4876800"/>
            <a:ext cx="3886200" cy="1660525"/>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p:cNvSpPr>
            <a:spLocks noGrp="1" noChangeArrowheads="1"/>
          </p:cNvSpPr>
          <p:nvPr>
            <p:ph type="title"/>
          </p:nvPr>
        </p:nvSpPr>
        <p:spPr/>
        <p:txBody>
          <a:bodyPr/>
          <a:lstStyle/>
          <a:p>
            <a:pPr eaLnBrk="1" hangingPunct="1"/>
            <a:r>
              <a:rPr lang="en-US" smtClean="0"/>
              <a:t>Does your breakfast need a passport?</a:t>
            </a:r>
          </a:p>
        </p:txBody>
      </p:sp>
      <p:sp>
        <p:nvSpPr>
          <p:cNvPr id="29698" name="Rectangle 3"/>
          <p:cNvSpPr>
            <a:spLocks noGrp="1" noChangeArrowheads="1"/>
          </p:cNvSpPr>
          <p:nvPr>
            <p:ph type="body" idx="1"/>
          </p:nvPr>
        </p:nvSpPr>
        <p:spPr>
          <a:xfrm>
            <a:off x="457200" y="1600200"/>
            <a:ext cx="3549650" cy="4525963"/>
          </a:xfrm>
        </p:spPr>
        <p:txBody>
          <a:bodyPr/>
          <a:lstStyle/>
          <a:p>
            <a:pPr algn="ctr" eaLnBrk="1" hangingPunct="1">
              <a:lnSpc>
                <a:spcPct val="90000"/>
              </a:lnSpc>
              <a:buFontTx/>
              <a:buNone/>
            </a:pPr>
            <a:r>
              <a:rPr lang="en-US" sz="2800" u="sng" smtClean="0"/>
              <a:t>Breakfast</a:t>
            </a:r>
          </a:p>
          <a:p>
            <a:pPr eaLnBrk="1" hangingPunct="1">
              <a:lnSpc>
                <a:spcPct val="90000"/>
              </a:lnSpc>
              <a:buFontTx/>
              <a:buNone/>
            </a:pPr>
            <a:r>
              <a:rPr lang="en-US" sz="2800" smtClean="0"/>
              <a:t>Cornflakes with milk &amp; banana, </a:t>
            </a:r>
          </a:p>
          <a:p>
            <a:pPr eaLnBrk="1" hangingPunct="1">
              <a:lnSpc>
                <a:spcPct val="90000"/>
              </a:lnSpc>
              <a:buFontTx/>
              <a:buNone/>
            </a:pPr>
            <a:r>
              <a:rPr lang="en-US" sz="2800" smtClean="0"/>
              <a:t>toast with peanut butter, </a:t>
            </a:r>
          </a:p>
          <a:p>
            <a:pPr eaLnBrk="1" hangingPunct="1">
              <a:lnSpc>
                <a:spcPct val="90000"/>
              </a:lnSpc>
              <a:buFontTx/>
              <a:buNone/>
            </a:pPr>
            <a:r>
              <a:rPr lang="en-US" sz="2800" smtClean="0"/>
              <a:t>glass of orange juice</a:t>
            </a:r>
          </a:p>
          <a:p>
            <a:pPr eaLnBrk="1" hangingPunct="1">
              <a:lnSpc>
                <a:spcPct val="90000"/>
              </a:lnSpc>
              <a:buFontTx/>
              <a:buNone/>
            </a:pPr>
            <a:endParaRPr lang="en-US" sz="2800" smtClean="0"/>
          </a:p>
          <a:p>
            <a:pPr eaLnBrk="1" hangingPunct="1">
              <a:lnSpc>
                <a:spcPct val="90000"/>
              </a:lnSpc>
              <a:buFontTx/>
              <a:buNone/>
            </a:pPr>
            <a:r>
              <a:rPr lang="en-US" sz="2800" smtClean="0"/>
              <a:t>Total km: 21,770</a:t>
            </a:r>
          </a:p>
          <a:p>
            <a:pPr eaLnBrk="1" hangingPunct="1">
              <a:lnSpc>
                <a:spcPct val="90000"/>
              </a:lnSpc>
              <a:buFontTx/>
              <a:buNone/>
            </a:pPr>
            <a:r>
              <a:rPr lang="en-US" sz="2800" smtClean="0"/>
              <a:t>Average km: 3628</a:t>
            </a:r>
          </a:p>
        </p:txBody>
      </p:sp>
      <p:pic>
        <p:nvPicPr>
          <p:cNvPr id="29699" name="Picture 4" descr="food_map_cropped"/>
          <p:cNvPicPr>
            <a:picLocks noChangeAspect="1" noChangeArrowheads="1"/>
          </p:cNvPicPr>
          <p:nvPr/>
        </p:nvPicPr>
        <p:blipFill>
          <a:blip r:embed="rId3"/>
          <a:srcRect/>
          <a:stretch>
            <a:fillRect/>
          </a:stretch>
        </p:blipFill>
        <p:spPr bwMode="auto">
          <a:xfrm>
            <a:off x="4114800" y="1981200"/>
            <a:ext cx="4572000" cy="4125913"/>
          </a:xfrm>
          <a:prstGeom prst="rect">
            <a:avLst/>
          </a:prstGeom>
          <a:noFill/>
          <a:ln w="9525">
            <a:noFill/>
            <a:miter lim="800000"/>
            <a:headEnd/>
            <a:tailEnd/>
          </a:ln>
        </p:spPr>
      </p:pic>
      <p:sp>
        <p:nvSpPr>
          <p:cNvPr id="29700" name="Text Box 5"/>
          <p:cNvSpPr txBox="1">
            <a:spLocks noChangeArrowheads="1"/>
          </p:cNvSpPr>
          <p:nvPr/>
        </p:nvSpPr>
        <p:spPr bwMode="auto">
          <a:xfrm>
            <a:off x="3581400" y="6400800"/>
            <a:ext cx="5562600" cy="366713"/>
          </a:xfrm>
          <a:prstGeom prst="rect">
            <a:avLst/>
          </a:prstGeom>
          <a:noFill/>
          <a:ln w="9525">
            <a:noFill/>
            <a:miter lim="800000"/>
            <a:headEnd/>
            <a:tailEnd/>
          </a:ln>
        </p:spPr>
        <p:txBody>
          <a:bodyPr>
            <a:spAutoFit/>
          </a:bodyPr>
          <a:lstStyle/>
          <a:p>
            <a:pPr algn="r" eaLnBrk="0" hangingPunct="0">
              <a:spcBef>
                <a:spcPct val="50000"/>
              </a:spcBef>
            </a:pPr>
            <a:r>
              <a:rPr lang="en-US" i="1">
                <a:latin typeface="Times"/>
              </a:rPr>
              <a:t>Data courtesy of EAC Food Miles Project</a:t>
            </a:r>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2"/>
          <p:cNvSpPr>
            <a:spLocks noGrp="1" noChangeArrowheads="1"/>
          </p:cNvSpPr>
          <p:nvPr>
            <p:ph type="title"/>
          </p:nvPr>
        </p:nvSpPr>
        <p:spPr/>
        <p:txBody>
          <a:bodyPr/>
          <a:lstStyle/>
          <a:p>
            <a:pPr eaLnBrk="1" hangingPunct="1"/>
            <a:r>
              <a:rPr lang="en-US" smtClean="0"/>
              <a:t>Food Miles</a:t>
            </a:r>
          </a:p>
        </p:txBody>
      </p:sp>
      <p:sp>
        <p:nvSpPr>
          <p:cNvPr id="101379" name="Rectangle 3"/>
          <p:cNvSpPr>
            <a:spLocks noGrp="1" noChangeArrowheads="1"/>
          </p:cNvSpPr>
          <p:nvPr>
            <p:ph type="body" idx="1"/>
          </p:nvPr>
        </p:nvSpPr>
        <p:spPr/>
        <p:txBody>
          <a:bodyPr/>
          <a:lstStyle/>
          <a:p>
            <a:pPr eaLnBrk="1" hangingPunct="1">
              <a:lnSpc>
                <a:spcPct val="90000"/>
              </a:lnSpc>
            </a:pPr>
            <a:r>
              <a:rPr lang="en-US" sz="2800" smtClean="0"/>
              <a:t>Accounts for distance food travels throughout the entire food system: from place of production to place of consumption and all steps in between.</a:t>
            </a:r>
          </a:p>
          <a:p>
            <a:pPr eaLnBrk="1" hangingPunct="1">
              <a:lnSpc>
                <a:spcPct val="90000"/>
              </a:lnSpc>
            </a:pPr>
            <a:endParaRPr lang="en-US" sz="2800" smtClean="0"/>
          </a:p>
          <a:p>
            <a:pPr algn="ctr" eaLnBrk="1" hangingPunct="1">
              <a:lnSpc>
                <a:spcPct val="90000"/>
              </a:lnSpc>
            </a:pPr>
            <a:r>
              <a:rPr lang="en-US" sz="2800" smtClean="0">
                <a:solidFill>
                  <a:schemeClr val="hlink"/>
                </a:solidFill>
              </a:rPr>
              <a:t>Tractor to table</a:t>
            </a:r>
          </a:p>
          <a:p>
            <a:pPr algn="ctr" eaLnBrk="1" hangingPunct="1">
              <a:lnSpc>
                <a:spcPct val="90000"/>
              </a:lnSpc>
            </a:pPr>
            <a:r>
              <a:rPr lang="en-US" sz="2800" smtClean="0">
                <a:solidFill>
                  <a:schemeClr val="hlink"/>
                </a:solidFill>
              </a:rPr>
              <a:t>Farm to fork</a:t>
            </a:r>
          </a:p>
          <a:p>
            <a:pPr algn="ctr" eaLnBrk="1" hangingPunct="1">
              <a:lnSpc>
                <a:spcPct val="90000"/>
              </a:lnSpc>
            </a:pPr>
            <a:r>
              <a:rPr lang="en-US" sz="2800" smtClean="0">
                <a:solidFill>
                  <a:schemeClr val="hlink"/>
                </a:solidFill>
              </a:rPr>
              <a:t>Field to plate</a:t>
            </a:r>
          </a:p>
          <a:p>
            <a:pPr eaLnBrk="1" hangingPunct="1">
              <a:lnSpc>
                <a:spcPct val="90000"/>
              </a:lnSpc>
            </a:pPr>
            <a:endParaRPr lang="en-US" sz="2800" smtClean="0"/>
          </a:p>
        </p:txBody>
      </p:sp>
      <p:pic>
        <p:nvPicPr>
          <p:cNvPr id="31747" name="Picture 4" descr="MCj03980050000[1]"/>
          <p:cNvPicPr>
            <a:picLocks noChangeAspect="1" noChangeArrowheads="1"/>
          </p:cNvPicPr>
          <p:nvPr/>
        </p:nvPicPr>
        <p:blipFill>
          <a:blip r:embed="rId3"/>
          <a:srcRect/>
          <a:stretch>
            <a:fillRect/>
          </a:stretch>
        </p:blipFill>
        <p:spPr bwMode="auto">
          <a:xfrm>
            <a:off x="7086600" y="5029200"/>
            <a:ext cx="1644650" cy="1651000"/>
          </a:xfrm>
          <a:prstGeom prst="rect">
            <a:avLst/>
          </a:prstGeom>
          <a:noFill/>
          <a:ln w="9525">
            <a:noFill/>
            <a:miter lim="800000"/>
            <a:headEnd/>
            <a:tailEnd/>
          </a:ln>
        </p:spPr>
      </p:pic>
      <p:pic>
        <p:nvPicPr>
          <p:cNvPr id="31748" name="Picture 5" descr="MCj03194560000[1]"/>
          <p:cNvPicPr>
            <a:picLocks noChangeAspect="1" noChangeArrowheads="1"/>
          </p:cNvPicPr>
          <p:nvPr/>
        </p:nvPicPr>
        <p:blipFill>
          <a:blip r:embed="rId4"/>
          <a:srcRect/>
          <a:stretch>
            <a:fillRect/>
          </a:stretch>
        </p:blipFill>
        <p:spPr bwMode="auto">
          <a:xfrm>
            <a:off x="457200" y="4972050"/>
            <a:ext cx="2209800" cy="1590675"/>
          </a:xfrm>
          <a:prstGeom prst="rect">
            <a:avLst/>
          </a:prstGeom>
          <a:noFill/>
          <a:ln w="9525">
            <a:noFill/>
            <a:miter lim="800000"/>
            <a:headEnd/>
            <a:tailEnd/>
          </a:ln>
        </p:spPr>
      </p:pic>
      <p:sp>
        <p:nvSpPr>
          <p:cNvPr id="31749" name="Line 6"/>
          <p:cNvSpPr>
            <a:spLocks noChangeShapeType="1"/>
          </p:cNvSpPr>
          <p:nvPr/>
        </p:nvSpPr>
        <p:spPr bwMode="auto">
          <a:xfrm>
            <a:off x="3505200" y="5867400"/>
            <a:ext cx="2743200" cy="0"/>
          </a:xfrm>
          <a:prstGeom prst="line">
            <a:avLst/>
          </a:prstGeom>
          <a:noFill/>
          <a:ln w="53975">
            <a:solidFill>
              <a:srgbClr val="99CC00"/>
            </a:solidFill>
            <a:round/>
            <a:headEnd/>
            <a:tailEnd type="triangle" w="med" len="med"/>
          </a:ln>
        </p:spPr>
        <p:txBody>
          <a:bodyPr/>
          <a:lstStyle/>
          <a:p>
            <a:endParaRPr lang="en-US"/>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1379">
                                            <p:txEl>
                                              <p:pRg st="0" end="0"/>
                                            </p:txEl>
                                          </p:spTgt>
                                        </p:tgtEl>
                                        <p:attrNameLst>
                                          <p:attrName>style.visibility</p:attrName>
                                        </p:attrNameLst>
                                      </p:cBhvr>
                                      <p:to>
                                        <p:strVal val="visible"/>
                                      </p:to>
                                    </p:set>
                                    <p:animEffect transition="in" filter="blinds(horizontal)">
                                      <p:cBhvr>
                                        <p:cTn id="7" dur="500"/>
                                        <p:tgtEl>
                                          <p:spTgt spid="10137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101379">
                                            <p:txEl>
                                              <p:pRg st="2" end="2"/>
                                            </p:txEl>
                                          </p:spTgt>
                                        </p:tgtEl>
                                        <p:attrNameLst>
                                          <p:attrName>style.visibility</p:attrName>
                                        </p:attrNameLst>
                                      </p:cBhvr>
                                      <p:to>
                                        <p:strVal val="visible"/>
                                      </p:to>
                                    </p:set>
                                    <p:anim calcmode="lin" valueType="num">
                                      <p:cBhvr additive="base">
                                        <p:cTn id="12" dur="500" fill="hold"/>
                                        <p:tgtEl>
                                          <p:spTgt spid="101379">
                                            <p:txEl>
                                              <p:pRg st="2" end="2"/>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101379">
                                            <p:txEl>
                                              <p:pRg st="2" end="2"/>
                                            </p:txEl>
                                          </p:spTgt>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101379">
                                            <p:txEl>
                                              <p:pRg st="3" end="3"/>
                                            </p:txEl>
                                          </p:spTgt>
                                        </p:tgtEl>
                                        <p:attrNameLst>
                                          <p:attrName>style.visibility</p:attrName>
                                        </p:attrNameLst>
                                      </p:cBhvr>
                                      <p:to>
                                        <p:strVal val="visible"/>
                                      </p:to>
                                    </p:set>
                                    <p:anim calcmode="lin" valueType="num">
                                      <p:cBhvr additive="base">
                                        <p:cTn id="16" dur="500" fill="hold"/>
                                        <p:tgtEl>
                                          <p:spTgt spid="101379">
                                            <p:txEl>
                                              <p:pRg st="3" end="3"/>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101379">
                                            <p:txEl>
                                              <p:pRg st="3" end="3"/>
                                            </p:txEl>
                                          </p:spTgt>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101379">
                                            <p:txEl>
                                              <p:pRg st="4" end="4"/>
                                            </p:txEl>
                                          </p:spTgt>
                                        </p:tgtEl>
                                        <p:attrNameLst>
                                          <p:attrName>style.visibility</p:attrName>
                                        </p:attrNameLst>
                                      </p:cBhvr>
                                      <p:to>
                                        <p:strVal val="visible"/>
                                      </p:to>
                                    </p:set>
                                    <p:anim calcmode="lin" valueType="num">
                                      <p:cBhvr additive="base">
                                        <p:cTn id="20" dur="500" fill="hold"/>
                                        <p:tgtEl>
                                          <p:spTgt spid="101379">
                                            <p:txEl>
                                              <p:pRg st="4" end="4"/>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101379">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2"/>
          <p:cNvSpPr>
            <a:spLocks noGrp="1" noChangeArrowheads="1"/>
          </p:cNvSpPr>
          <p:nvPr>
            <p:ph type="title"/>
          </p:nvPr>
        </p:nvSpPr>
        <p:spPr/>
        <p:txBody>
          <a:bodyPr/>
          <a:lstStyle/>
          <a:p>
            <a:pPr eaLnBrk="1" hangingPunct="1"/>
            <a:r>
              <a:rPr lang="en-US" smtClean="0"/>
              <a:t>Food Miles</a:t>
            </a:r>
          </a:p>
        </p:txBody>
      </p:sp>
      <p:sp>
        <p:nvSpPr>
          <p:cNvPr id="33794" name="Rectangle 3"/>
          <p:cNvSpPr>
            <a:spLocks noGrp="1" noChangeArrowheads="1"/>
          </p:cNvSpPr>
          <p:nvPr>
            <p:ph type="body" idx="1"/>
          </p:nvPr>
        </p:nvSpPr>
        <p:spPr/>
        <p:txBody>
          <a:bodyPr/>
          <a:lstStyle/>
          <a:p>
            <a:pPr eaLnBrk="1" hangingPunct="1">
              <a:lnSpc>
                <a:spcPct val="90000"/>
              </a:lnSpc>
            </a:pPr>
            <a:r>
              <a:rPr lang="en-US" smtClean="0"/>
              <a:t>Iowa study: Food items traveled an average of 1500 miles (</a:t>
            </a:r>
            <a:r>
              <a:rPr lang="en-US" smtClean="0">
                <a:solidFill>
                  <a:schemeClr val="hlink"/>
                </a:solidFill>
              </a:rPr>
              <a:t>2400 km</a:t>
            </a:r>
            <a:r>
              <a:rPr lang="en-US" smtClean="0"/>
              <a:t>) from farm to plate.  </a:t>
            </a:r>
          </a:p>
          <a:p>
            <a:pPr eaLnBrk="1" hangingPunct="1">
              <a:lnSpc>
                <a:spcPct val="90000"/>
              </a:lnSpc>
            </a:pPr>
            <a:endParaRPr lang="en-US" smtClean="0"/>
          </a:p>
          <a:p>
            <a:pPr eaLnBrk="1" hangingPunct="1">
              <a:lnSpc>
                <a:spcPct val="90000"/>
              </a:lnSpc>
            </a:pPr>
            <a:r>
              <a:rPr lang="en-US" smtClean="0"/>
              <a:t>Waterloo study: 58 food items traveled an average of </a:t>
            </a:r>
            <a:r>
              <a:rPr lang="en-US" smtClean="0">
                <a:solidFill>
                  <a:schemeClr val="hlink"/>
                </a:solidFill>
              </a:rPr>
              <a:t>4,497 km</a:t>
            </a:r>
            <a:r>
              <a:rPr lang="en-US" smtClean="0"/>
              <a:t> and generated 51,709 tonnes of greenhouse gas emissions.  All 58 items could potentially be grown in the region.</a:t>
            </a:r>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Default Design">
  <a:themeElements>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e Feast design templat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The Feast design template">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 Feast design template</Template>
  <TotalTime>251</TotalTime>
  <Words>1632</Words>
  <Application>Microsoft Office PowerPoint</Application>
  <PresentationFormat>On-screen Show (4:3)</PresentationFormat>
  <Paragraphs>218</Paragraphs>
  <Slides>21</Slides>
  <Notes>15</Notes>
  <HiddenSlides>0</HiddenSlides>
  <MMClips>0</MMClips>
  <ScaleCrop>false</ScaleCrop>
  <HeadingPairs>
    <vt:vector size="6" baseType="variant">
      <vt:variant>
        <vt:lpstr>Fonts Used</vt:lpstr>
      </vt:variant>
      <vt:variant>
        <vt:i4>5</vt:i4>
      </vt:variant>
      <vt:variant>
        <vt:lpstr>Design Template</vt:lpstr>
      </vt:variant>
      <vt:variant>
        <vt:i4>3</vt:i4>
      </vt:variant>
      <vt:variant>
        <vt:lpstr>Slide Titles</vt:lpstr>
      </vt:variant>
      <vt:variant>
        <vt:i4>21</vt:i4>
      </vt:variant>
    </vt:vector>
  </HeadingPairs>
  <TitlesOfParts>
    <vt:vector size="29" baseType="lpstr">
      <vt:lpstr>Arial</vt:lpstr>
      <vt:lpstr>Calibri</vt:lpstr>
      <vt:lpstr>Berlin Sans FB</vt:lpstr>
      <vt:lpstr>Wingdings</vt:lpstr>
      <vt:lpstr>Times</vt:lpstr>
      <vt:lpstr>Default Design</vt:lpstr>
      <vt:lpstr>The Feast design template</vt:lpstr>
      <vt:lpstr>The Feast design template</vt:lpstr>
      <vt:lpstr>Food Security and Community Gardening at MSVU</vt:lpstr>
      <vt:lpstr>Outline</vt:lpstr>
      <vt:lpstr>    What is Food Security?</vt:lpstr>
      <vt:lpstr>   What is Food Security?</vt:lpstr>
      <vt:lpstr>Environmentally Sound Foods???</vt:lpstr>
      <vt:lpstr>Benefits of Local Foods</vt:lpstr>
      <vt:lpstr>Does your breakfast need a passport?</vt:lpstr>
      <vt:lpstr>Food Miles</vt:lpstr>
      <vt:lpstr>Food Miles</vt:lpstr>
      <vt:lpstr>Benefits of Local Foods</vt:lpstr>
      <vt:lpstr>How do you define local?</vt:lpstr>
      <vt:lpstr>The Garden’s Beginnings</vt:lpstr>
      <vt:lpstr>The Garden’s Beginnings</vt:lpstr>
      <vt:lpstr>The Garden Today</vt:lpstr>
      <vt:lpstr>MSVU Community Garden</vt:lpstr>
      <vt:lpstr>MSVU Community Garden</vt:lpstr>
      <vt:lpstr>MSVU Community Garden</vt:lpstr>
      <vt:lpstr>MSVU Community Garden</vt:lpstr>
      <vt:lpstr>Benefits of a Community Garden</vt:lpstr>
      <vt:lpstr>Community Gardens at  other Universities</vt:lpstr>
      <vt:lpstr>For more information</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Sarah</dc:creator>
  <cp:lastModifiedBy>Rebecca Green</cp:lastModifiedBy>
  <cp:revision>25</cp:revision>
  <dcterms:created xsi:type="dcterms:W3CDTF">2009-05-11T21:13:55Z</dcterms:created>
  <dcterms:modified xsi:type="dcterms:W3CDTF">2010-02-24T19:35:09Z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TC103368181033</vt:lpwstr>
  </property>
</Properties>
</file>